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lvl1pPr algn="ctr" defTabSz="584200">
      <a:defRPr sz="4000">
        <a:solidFill>
          <a:srgbClr val="FFFFFF"/>
        </a:solidFill>
        <a:latin typeface="+mn-lt"/>
        <a:ea typeface="+mn-ea"/>
        <a:cs typeface="+mn-cs"/>
        <a:sym typeface="Avenir Light"/>
      </a:defRPr>
    </a:lvl1pPr>
    <a:lvl2pPr indent="228600" algn="ctr" defTabSz="584200">
      <a:defRPr sz="4000">
        <a:solidFill>
          <a:srgbClr val="FFFFFF"/>
        </a:solidFill>
        <a:latin typeface="+mn-lt"/>
        <a:ea typeface="+mn-ea"/>
        <a:cs typeface="+mn-cs"/>
        <a:sym typeface="Avenir Light"/>
      </a:defRPr>
    </a:lvl2pPr>
    <a:lvl3pPr indent="457200" algn="ctr" defTabSz="584200">
      <a:defRPr sz="4000">
        <a:solidFill>
          <a:srgbClr val="FFFFFF"/>
        </a:solidFill>
        <a:latin typeface="+mn-lt"/>
        <a:ea typeface="+mn-ea"/>
        <a:cs typeface="+mn-cs"/>
        <a:sym typeface="Avenir Light"/>
      </a:defRPr>
    </a:lvl3pPr>
    <a:lvl4pPr indent="685800" algn="ctr" defTabSz="584200">
      <a:defRPr sz="4000">
        <a:solidFill>
          <a:srgbClr val="FFFFFF"/>
        </a:solidFill>
        <a:latin typeface="+mn-lt"/>
        <a:ea typeface="+mn-ea"/>
        <a:cs typeface="+mn-cs"/>
        <a:sym typeface="Avenir Light"/>
      </a:defRPr>
    </a:lvl4pPr>
    <a:lvl5pPr indent="914400" algn="ctr" defTabSz="584200">
      <a:defRPr sz="4000">
        <a:solidFill>
          <a:srgbClr val="FFFFFF"/>
        </a:solidFill>
        <a:latin typeface="+mn-lt"/>
        <a:ea typeface="+mn-ea"/>
        <a:cs typeface="+mn-cs"/>
        <a:sym typeface="Avenir Light"/>
      </a:defRPr>
    </a:lvl5pPr>
    <a:lvl6pPr indent="1143000" algn="ctr" defTabSz="584200">
      <a:defRPr sz="4000">
        <a:solidFill>
          <a:srgbClr val="FFFFFF"/>
        </a:solidFill>
        <a:latin typeface="+mn-lt"/>
        <a:ea typeface="+mn-ea"/>
        <a:cs typeface="+mn-cs"/>
        <a:sym typeface="Avenir Light"/>
      </a:defRPr>
    </a:lvl6pPr>
    <a:lvl7pPr indent="1371600" algn="ctr" defTabSz="584200">
      <a:defRPr sz="4000">
        <a:solidFill>
          <a:srgbClr val="FFFFFF"/>
        </a:solidFill>
        <a:latin typeface="+mn-lt"/>
        <a:ea typeface="+mn-ea"/>
        <a:cs typeface="+mn-cs"/>
        <a:sym typeface="Avenir Light"/>
      </a:defRPr>
    </a:lvl7pPr>
    <a:lvl8pPr indent="1600200" algn="ctr" defTabSz="584200">
      <a:defRPr sz="4000">
        <a:solidFill>
          <a:srgbClr val="FFFFFF"/>
        </a:solidFill>
        <a:latin typeface="+mn-lt"/>
        <a:ea typeface="+mn-ea"/>
        <a:cs typeface="+mn-cs"/>
        <a:sym typeface="Avenir Light"/>
      </a:defRPr>
    </a:lvl8pPr>
    <a:lvl9pPr indent="1828800" algn="ctr" defTabSz="584200">
      <a:defRPr sz="4000">
        <a:solidFill>
          <a:srgbClr val="FFFFFF"/>
        </a:solidFill>
        <a:latin typeface="+mn-lt"/>
        <a:ea typeface="+mn-ea"/>
        <a:cs typeface="+mn-cs"/>
        <a:sym typeface="Avenir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rgbClr val="1E4E5C"/>
              </a:solidFill>
              <a:prstDash val="solid"/>
              <a:miter lim="400000"/>
            </a:ln>
          </a:left>
          <a:right>
            <a:ln w="12700" cap="flat">
              <a:solidFill>
                <a:srgbClr val="53D5FD"/>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Col>
    <a:la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53D5FD"/>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lastRow>
    <a:fir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53D5FD"/>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1E4E5C"/>
              </a:solidFill>
              <a:prstDash val="solid"/>
              <a:miter lim="400000"/>
            </a:ln>
          </a:insideV>
        </a:tcBdr>
        <a:fill>
          <a:solidFill>
            <a:srgbClr val="32829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rgbClr val="1E4E5C"/>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254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rgbClr val="55D7FF"/>
        </a:fontRef>
        <a:srgbClr val="55D7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2224"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048176219"/>
      </p:ext>
    </p:extLst>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60400" y="4292600"/>
            <a:ext cx="11684000" cy="2222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6" name="Shape 6"/>
          <p:cNvSpPr>
            <a:spLocks noGrp="1"/>
          </p:cNvSpPr>
          <p:nvPr>
            <p:ph type="body"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Body Level One</a:t>
            </a:r>
          </a:p>
          <a:p>
            <a:pPr lvl="1">
              <a:defRPr sz="1800" cap="none" spc="0">
                <a:solidFill>
                  <a:srgbClr val="000000"/>
                </a:solidFill>
              </a:defRPr>
            </a:pPr>
            <a:r>
              <a:rPr sz="2400" cap="all" spc="384">
                <a:solidFill>
                  <a:srgbClr val="55D7FF"/>
                </a:solidFill>
              </a:rPr>
              <a:t>Body Level Two</a:t>
            </a:r>
          </a:p>
          <a:p>
            <a:pPr lvl="2">
              <a:defRPr sz="1800" cap="none" spc="0">
                <a:solidFill>
                  <a:srgbClr val="000000"/>
                </a:solidFill>
              </a:defRPr>
            </a:pPr>
            <a:r>
              <a:rPr sz="2400" cap="all" spc="384">
                <a:solidFill>
                  <a:srgbClr val="55D7FF"/>
                </a:solidFill>
              </a:rPr>
              <a:t>Body Level Three</a:t>
            </a:r>
          </a:p>
          <a:p>
            <a:pPr lvl="3">
              <a:defRPr sz="1800" cap="none" spc="0">
                <a:solidFill>
                  <a:srgbClr val="000000"/>
                </a:solidFill>
              </a:defRPr>
            </a:pPr>
            <a:r>
              <a:rPr sz="2400" cap="all" spc="384">
                <a:solidFill>
                  <a:srgbClr val="55D7FF"/>
                </a:solidFill>
              </a:rPr>
              <a:t>Body Level Four</a:t>
            </a:r>
          </a:p>
          <a:p>
            <a:pPr lvl="4">
              <a:defRPr sz="1800" cap="none" spc="0">
                <a:solidFill>
                  <a:srgbClr val="000000"/>
                </a:solidFill>
              </a:defRPr>
            </a:pPr>
            <a:r>
              <a:rPr sz="2400" cap="all" spc="384">
                <a:solidFill>
                  <a:srgbClr val="55D7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9" name="Shape 9"/>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Body Level One</a:t>
            </a:r>
          </a:p>
          <a:p>
            <a:pPr lvl="1">
              <a:defRPr sz="1800" cap="none" spc="0">
                <a:solidFill>
                  <a:srgbClr val="000000"/>
                </a:solidFill>
              </a:defRPr>
            </a:pPr>
            <a:r>
              <a:rPr sz="2400" cap="all" spc="384">
                <a:solidFill>
                  <a:srgbClr val="FFFFFF"/>
                </a:solidFill>
              </a:rPr>
              <a:t>Body Level Two</a:t>
            </a:r>
          </a:p>
          <a:p>
            <a:pPr lvl="2">
              <a:defRPr sz="1800" cap="none" spc="0">
                <a:solidFill>
                  <a:srgbClr val="000000"/>
                </a:solidFill>
              </a:defRPr>
            </a:pPr>
            <a:r>
              <a:rPr sz="2400" cap="all" spc="384">
                <a:solidFill>
                  <a:srgbClr val="FFFFFF"/>
                </a:solidFill>
              </a:rPr>
              <a:t>Body Level Three</a:t>
            </a:r>
          </a:p>
          <a:p>
            <a:pPr lvl="3">
              <a:defRPr sz="1800" cap="none" spc="0">
                <a:solidFill>
                  <a:srgbClr val="000000"/>
                </a:solidFill>
              </a:defRPr>
            </a:pPr>
            <a:r>
              <a:rPr sz="2400" cap="all" spc="384">
                <a:solidFill>
                  <a:srgbClr val="FFFFFF"/>
                </a:solidFill>
              </a:rPr>
              <a:t>Body Level Four</a:t>
            </a:r>
          </a:p>
          <a:p>
            <a:pPr lvl="4">
              <a:defRPr sz="1800" cap="none" spc="0">
                <a:solidFill>
                  <a:srgbClr val="000000"/>
                </a:solidFill>
              </a:defRPr>
            </a:pPr>
            <a:r>
              <a:rPr sz="2400" cap="all" spc="384">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11" name="Shape 11"/>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Title Text</a:t>
            </a:r>
          </a:p>
        </p:txBody>
      </p:sp>
      <p:sp>
        <p:nvSpPr>
          <p:cNvPr id="12" name="Shape 12"/>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Body Level One</a:t>
            </a:r>
          </a:p>
          <a:p>
            <a:pPr lvl="1">
              <a:defRPr sz="1800" cap="none" spc="0">
                <a:solidFill>
                  <a:srgbClr val="000000"/>
                </a:solidFill>
              </a:defRPr>
            </a:pPr>
            <a:r>
              <a:rPr sz="2400" cap="all" spc="384">
                <a:solidFill>
                  <a:srgbClr val="FFFFFF"/>
                </a:solidFill>
              </a:rPr>
              <a:t>Body Level Two</a:t>
            </a:r>
          </a:p>
          <a:p>
            <a:pPr lvl="2">
              <a:defRPr sz="1800" cap="none" spc="0">
                <a:solidFill>
                  <a:srgbClr val="000000"/>
                </a:solidFill>
              </a:defRPr>
            </a:pPr>
            <a:r>
              <a:rPr sz="2400" cap="all" spc="384">
                <a:solidFill>
                  <a:srgbClr val="FFFFFF"/>
                </a:solidFill>
              </a:rPr>
              <a:t>Body Level Three</a:t>
            </a:r>
          </a:p>
          <a:p>
            <a:pPr lvl="3">
              <a:defRPr sz="1800" cap="none" spc="0">
                <a:solidFill>
                  <a:srgbClr val="000000"/>
                </a:solidFill>
              </a:defRPr>
            </a:pPr>
            <a:r>
              <a:rPr sz="2400" cap="all" spc="384">
                <a:solidFill>
                  <a:srgbClr val="FFFFFF"/>
                </a:solidFill>
              </a:rPr>
              <a:t>Body Level Four</a:t>
            </a:r>
          </a:p>
          <a:p>
            <a:pPr lvl="4">
              <a:defRPr sz="1800" cap="none" spc="0">
                <a:solidFill>
                  <a:srgbClr val="000000"/>
                </a:solidFill>
              </a:defRPr>
            </a:pPr>
            <a:r>
              <a:rPr sz="2400" cap="all" spc="384">
                <a:solidFill>
                  <a:srgbClr val="FFFFFF"/>
                </a:solidFill>
              </a:rPr>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660400" y="3759200"/>
            <a:ext cx="11684000" cy="2222500"/>
          </a:xfrm>
          <a:prstGeom prst="rect">
            <a:avLst/>
          </a:prstGeom>
        </p:spPr>
        <p:txBody>
          <a:bodyPr anchor="ctr"/>
          <a:lstStyle>
            <a:lvl1pPr>
              <a:defRPr sz="6200" spc="992"/>
            </a:lvl1pPr>
          </a:lstStyle>
          <a:p>
            <a:pPr lvl="0">
              <a:defRPr sz="1800" cap="none" spc="0">
                <a:solidFill>
                  <a:srgbClr val="000000"/>
                </a:solidFill>
              </a:defRPr>
            </a:pPr>
            <a:r>
              <a:rPr sz="6200" cap="all" spc="992">
                <a:solidFill>
                  <a:srgbClr val="FFFFFF"/>
                </a:solidFill>
              </a:rPr>
              <a:t>Title Text</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6" name="Shape 16"/>
          <p:cNvSpPr>
            <a:spLocks noGrp="1"/>
          </p:cNvSpPr>
          <p:nvPr>
            <p:ph type="title"/>
          </p:nvPr>
        </p:nvSpPr>
        <p:spPr>
          <a:xfrm>
            <a:off x="546100" y="4305300"/>
            <a:ext cx="5410200" cy="2984500"/>
          </a:xfrm>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17" name="Shape 17"/>
          <p:cNvSpPr>
            <a:spLocks noGrp="1"/>
          </p:cNvSpPr>
          <p:nvPr>
            <p:ph type="body" idx="1"/>
          </p:nvPr>
        </p:nvSpPr>
        <p:spPr>
          <a:xfrm>
            <a:off x="546100" y="3429000"/>
            <a:ext cx="5410200" cy="889000"/>
          </a:xfrm>
          <a:prstGeom prst="rect">
            <a:avLst/>
          </a:prstGeom>
        </p:spPr>
        <p:txBody>
          <a:bodyPr/>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Body Level One</a:t>
            </a:r>
          </a:p>
          <a:p>
            <a:pPr lvl="1">
              <a:defRPr sz="1800" cap="none" spc="0">
                <a:solidFill>
                  <a:srgbClr val="000000"/>
                </a:solidFill>
              </a:defRPr>
            </a:pPr>
            <a:r>
              <a:rPr sz="2400" cap="all" spc="384">
                <a:solidFill>
                  <a:srgbClr val="55D7FF"/>
                </a:solidFill>
              </a:rPr>
              <a:t>Body Level Two</a:t>
            </a:r>
          </a:p>
          <a:p>
            <a:pPr lvl="2">
              <a:defRPr sz="1800" cap="none" spc="0">
                <a:solidFill>
                  <a:srgbClr val="000000"/>
                </a:solidFill>
              </a:defRPr>
            </a:pPr>
            <a:r>
              <a:rPr sz="2400" cap="all" spc="384">
                <a:solidFill>
                  <a:srgbClr val="55D7FF"/>
                </a:solidFill>
              </a:rPr>
              <a:t>Body Level Three</a:t>
            </a:r>
          </a:p>
          <a:p>
            <a:pPr lvl="3">
              <a:defRPr sz="1800" cap="none" spc="0">
                <a:solidFill>
                  <a:srgbClr val="000000"/>
                </a:solidFill>
              </a:defRPr>
            </a:pPr>
            <a:r>
              <a:rPr sz="2400" cap="all" spc="384">
                <a:solidFill>
                  <a:srgbClr val="55D7FF"/>
                </a:solidFill>
              </a:rPr>
              <a:t>Body Level Four</a:t>
            </a:r>
          </a:p>
          <a:p>
            <a:pPr lvl="4">
              <a:defRPr sz="1800" cap="none" spc="0">
                <a:solidFill>
                  <a:srgbClr val="000000"/>
                </a:solidFill>
              </a:defRPr>
            </a:pPr>
            <a:r>
              <a:rPr sz="2400" cap="all" spc="384">
                <a:solidFill>
                  <a:srgbClr val="55D7FF"/>
                </a:solidFill>
              </a:rPr>
              <a:t>Body Level Five</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22" name="Shape 22"/>
          <p:cNvSpPr>
            <a:spLocks noGrp="1"/>
          </p:cNvSpPr>
          <p:nvPr>
            <p:ph type="body" idx="1"/>
          </p:nvPr>
        </p:nvSpPr>
        <p:spPr>
          <a:prstGeom prst="rect">
            <a:avLst/>
          </a:prstGeom>
        </p:spPr>
        <p:txBody>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660400" y="609600"/>
            <a:ext cx="5080000" cy="1854200"/>
          </a:xfrm>
          <a:prstGeom prst="rect">
            <a:avLst/>
          </a:prstGeom>
        </p:spPr>
        <p:txBody>
          <a:bodyPr/>
          <a:lstStyle/>
          <a:p>
            <a:pPr lvl="0">
              <a:defRPr sz="1800" cap="none" spc="0">
                <a:solidFill>
                  <a:srgbClr val="000000"/>
                </a:solidFill>
              </a:defRPr>
            </a:pPr>
            <a:r>
              <a:rPr sz="4500" cap="all" spc="720">
                <a:solidFill>
                  <a:srgbClr val="FFFFFF"/>
                </a:solidFill>
              </a:rPr>
              <a:t>Title Text</a:t>
            </a:r>
          </a:p>
        </p:txBody>
      </p:sp>
      <p:sp>
        <p:nvSpPr>
          <p:cNvPr id="25" name="Shape 25"/>
          <p:cNvSpPr>
            <a:spLocks noGrp="1"/>
          </p:cNvSpPr>
          <p:nvPr>
            <p:ph type="body"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7" name="Shape 27"/>
          <p:cNvSpPr>
            <a:spLocks noGrp="1"/>
          </p:cNvSpPr>
          <p:nvPr>
            <p:ph type="body" idx="1"/>
          </p:nvPr>
        </p:nvSpPr>
        <p:spPr>
          <a:xfrm>
            <a:off x="660400" y="1511300"/>
            <a:ext cx="11684000" cy="6718300"/>
          </a:xfrm>
          <a:prstGeom prst="rect">
            <a:avLst/>
          </a:prstGeom>
        </p:spPr>
        <p:txBody>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defRPr sz="1800" cap="none" spc="0">
                <a:solidFill>
                  <a:srgbClr val="000000"/>
                </a:solidFill>
              </a:defRPr>
            </a:pPr>
            <a:r>
              <a:rPr sz="4500" cap="all" spc="720">
                <a:solidFill>
                  <a:srgbClr val="FFFFFF"/>
                </a:solidFill>
              </a:rPr>
              <a:t>Title Text</a:t>
            </a:r>
          </a:p>
        </p:txBody>
      </p:sp>
      <p:sp>
        <p:nvSpPr>
          <p:cNvPr id="3" name="Shape 3"/>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defTabSz="584200">
        <a:defRPr sz="4500" cap="all" spc="720">
          <a:solidFill>
            <a:srgbClr val="FFFFFF"/>
          </a:solidFill>
          <a:latin typeface="+mn-lt"/>
          <a:ea typeface="+mn-ea"/>
          <a:cs typeface="+mn-cs"/>
          <a:sym typeface="Avenir Light"/>
        </a:defRPr>
      </a:lvl1pPr>
      <a:lvl2pPr indent="228600" defTabSz="584200">
        <a:defRPr sz="4500" cap="all" spc="720">
          <a:solidFill>
            <a:srgbClr val="FFFFFF"/>
          </a:solidFill>
          <a:latin typeface="+mn-lt"/>
          <a:ea typeface="+mn-ea"/>
          <a:cs typeface="+mn-cs"/>
          <a:sym typeface="Avenir Light"/>
        </a:defRPr>
      </a:lvl2pPr>
      <a:lvl3pPr indent="457200" defTabSz="584200">
        <a:defRPr sz="4500" cap="all" spc="720">
          <a:solidFill>
            <a:srgbClr val="FFFFFF"/>
          </a:solidFill>
          <a:latin typeface="+mn-lt"/>
          <a:ea typeface="+mn-ea"/>
          <a:cs typeface="+mn-cs"/>
          <a:sym typeface="Avenir Light"/>
        </a:defRPr>
      </a:lvl3pPr>
      <a:lvl4pPr indent="685800" defTabSz="584200">
        <a:defRPr sz="4500" cap="all" spc="720">
          <a:solidFill>
            <a:srgbClr val="FFFFFF"/>
          </a:solidFill>
          <a:latin typeface="+mn-lt"/>
          <a:ea typeface="+mn-ea"/>
          <a:cs typeface="+mn-cs"/>
          <a:sym typeface="Avenir Light"/>
        </a:defRPr>
      </a:lvl4pPr>
      <a:lvl5pPr indent="914400" defTabSz="584200">
        <a:defRPr sz="4500" cap="all" spc="720">
          <a:solidFill>
            <a:srgbClr val="FFFFFF"/>
          </a:solidFill>
          <a:latin typeface="+mn-lt"/>
          <a:ea typeface="+mn-ea"/>
          <a:cs typeface="+mn-cs"/>
          <a:sym typeface="Avenir Light"/>
        </a:defRPr>
      </a:lvl5pPr>
      <a:lvl6pPr indent="1143000" defTabSz="584200">
        <a:defRPr sz="4500" cap="all" spc="720">
          <a:solidFill>
            <a:srgbClr val="FFFFFF"/>
          </a:solidFill>
          <a:latin typeface="+mn-lt"/>
          <a:ea typeface="+mn-ea"/>
          <a:cs typeface="+mn-cs"/>
          <a:sym typeface="Avenir Light"/>
        </a:defRPr>
      </a:lvl6pPr>
      <a:lvl7pPr indent="1371600" defTabSz="584200">
        <a:defRPr sz="4500" cap="all" spc="720">
          <a:solidFill>
            <a:srgbClr val="FFFFFF"/>
          </a:solidFill>
          <a:latin typeface="+mn-lt"/>
          <a:ea typeface="+mn-ea"/>
          <a:cs typeface="+mn-cs"/>
          <a:sym typeface="Avenir Light"/>
        </a:defRPr>
      </a:lvl7pPr>
      <a:lvl8pPr indent="1600200" defTabSz="584200">
        <a:defRPr sz="4500" cap="all" spc="720">
          <a:solidFill>
            <a:srgbClr val="FFFFFF"/>
          </a:solidFill>
          <a:latin typeface="+mn-lt"/>
          <a:ea typeface="+mn-ea"/>
          <a:cs typeface="+mn-cs"/>
          <a:sym typeface="Avenir Light"/>
        </a:defRPr>
      </a:lvl8pPr>
      <a:lvl9pPr indent="1828800" defTabSz="584200">
        <a:defRPr sz="4500" cap="all" spc="720">
          <a:solidFill>
            <a:srgbClr val="FFFFFF"/>
          </a:solidFill>
          <a:latin typeface="+mn-lt"/>
          <a:ea typeface="+mn-ea"/>
          <a:cs typeface="+mn-cs"/>
          <a:sym typeface="Avenir Light"/>
        </a:defRPr>
      </a:lvl9pPr>
    </p:titleStyle>
    <p:bodyStyle>
      <a:lvl1pPr marL="469900" indent="-469900" defTabSz="584200">
        <a:spcBef>
          <a:spcPts val="4200"/>
        </a:spcBef>
        <a:buClr>
          <a:srgbClr val="646464"/>
        </a:buClr>
        <a:buSzPct val="90000"/>
        <a:buChar char="•"/>
        <a:defRPr sz="3600">
          <a:solidFill>
            <a:srgbClr val="FFFFFF"/>
          </a:solidFill>
          <a:latin typeface="+mn-lt"/>
          <a:ea typeface="+mn-ea"/>
          <a:cs typeface="+mn-cs"/>
          <a:sym typeface="Avenir Light"/>
        </a:defRPr>
      </a:lvl1pPr>
      <a:lvl2pPr marL="939800" indent="-469900" defTabSz="584200">
        <a:spcBef>
          <a:spcPts val="4200"/>
        </a:spcBef>
        <a:buClr>
          <a:srgbClr val="646464"/>
        </a:buClr>
        <a:buSzPct val="90000"/>
        <a:buChar char="•"/>
        <a:defRPr sz="3600">
          <a:solidFill>
            <a:srgbClr val="FFFFFF"/>
          </a:solidFill>
          <a:latin typeface="+mn-lt"/>
          <a:ea typeface="+mn-ea"/>
          <a:cs typeface="+mn-cs"/>
          <a:sym typeface="Avenir Light"/>
        </a:defRPr>
      </a:lvl2pPr>
      <a:lvl3pPr marL="1409700" indent="-469900" defTabSz="584200">
        <a:spcBef>
          <a:spcPts val="4200"/>
        </a:spcBef>
        <a:buClr>
          <a:srgbClr val="646464"/>
        </a:buClr>
        <a:buSzPct val="90000"/>
        <a:buChar char="•"/>
        <a:defRPr sz="3600">
          <a:solidFill>
            <a:srgbClr val="FFFFFF"/>
          </a:solidFill>
          <a:latin typeface="+mn-lt"/>
          <a:ea typeface="+mn-ea"/>
          <a:cs typeface="+mn-cs"/>
          <a:sym typeface="Avenir Light"/>
        </a:defRPr>
      </a:lvl3pPr>
      <a:lvl4pPr marL="1879600" indent="-469900" defTabSz="584200">
        <a:spcBef>
          <a:spcPts val="4200"/>
        </a:spcBef>
        <a:buClr>
          <a:srgbClr val="646464"/>
        </a:buClr>
        <a:buSzPct val="90000"/>
        <a:buChar char="•"/>
        <a:defRPr sz="3600">
          <a:solidFill>
            <a:srgbClr val="FFFFFF"/>
          </a:solidFill>
          <a:latin typeface="+mn-lt"/>
          <a:ea typeface="+mn-ea"/>
          <a:cs typeface="+mn-cs"/>
          <a:sym typeface="Avenir Light"/>
        </a:defRPr>
      </a:lvl4pPr>
      <a:lvl5pPr marL="2349500" indent="-469900" defTabSz="584200">
        <a:spcBef>
          <a:spcPts val="4200"/>
        </a:spcBef>
        <a:buClr>
          <a:srgbClr val="646464"/>
        </a:buClr>
        <a:buSzPct val="90000"/>
        <a:buChar char="•"/>
        <a:defRPr sz="3600">
          <a:solidFill>
            <a:srgbClr val="FFFFFF"/>
          </a:solidFill>
          <a:latin typeface="+mn-lt"/>
          <a:ea typeface="+mn-ea"/>
          <a:cs typeface="+mn-cs"/>
          <a:sym typeface="Avenir Light"/>
        </a:defRPr>
      </a:lvl5pPr>
      <a:lvl6pPr marL="2819400" indent="-469900" defTabSz="584200">
        <a:spcBef>
          <a:spcPts val="4200"/>
        </a:spcBef>
        <a:buClr>
          <a:srgbClr val="646464"/>
        </a:buClr>
        <a:buSzPct val="90000"/>
        <a:buChar char="•"/>
        <a:defRPr sz="3600">
          <a:solidFill>
            <a:srgbClr val="FFFFFF"/>
          </a:solidFill>
          <a:latin typeface="+mn-lt"/>
          <a:ea typeface="+mn-ea"/>
          <a:cs typeface="+mn-cs"/>
          <a:sym typeface="Avenir Light"/>
        </a:defRPr>
      </a:lvl6pPr>
      <a:lvl7pPr marL="3289300" indent="-469900" defTabSz="584200">
        <a:spcBef>
          <a:spcPts val="4200"/>
        </a:spcBef>
        <a:buClr>
          <a:srgbClr val="646464"/>
        </a:buClr>
        <a:buSzPct val="90000"/>
        <a:buChar char="•"/>
        <a:defRPr sz="3600">
          <a:solidFill>
            <a:srgbClr val="FFFFFF"/>
          </a:solidFill>
          <a:latin typeface="+mn-lt"/>
          <a:ea typeface="+mn-ea"/>
          <a:cs typeface="+mn-cs"/>
          <a:sym typeface="Avenir Light"/>
        </a:defRPr>
      </a:lvl7pPr>
      <a:lvl8pPr marL="3759200" indent="-469900" defTabSz="584200">
        <a:spcBef>
          <a:spcPts val="4200"/>
        </a:spcBef>
        <a:buClr>
          <a:srgbClr val="646464"/>
        </a:buClr>
        <a:buSzPct val="90000"/>
        <a:buChar char="•"/>
        <a:defRPr sz="3600">
          <a:solidFill>
            <a:srgbClr val="FFFFFF"/>
          </a:solidFill>
          <a:latin typeface="+mn-lt"/>
          <a:ea typeface="+mn-ea"/>
          <a:cs typeface="+mn-cs"/>
          <a:sym typeface="Avenir Light"/>
        </a:defRPr>
      </a:lvl8pPr>
      <a:lvl9pPr marL="4229100" indent="-469900" defTabSz="584200">
        <a:spcBef>
          <a:spcPts val="4200"/>
        </a:spcBef>
        <a:buClr>
          <a:srgbClr val="646464"/>
        </a:buClr>
        <a:buSzPct val="90000"/>
        <a:buChar char="•"/>
        <a:defRPr sz="3600">
          <a:solidFill>
            <a:srgbClr val="FFFFFF"/>
          </a:solidFill>
          <a:latin typeface="+mn-lt"/>
          <a:ea typeface="+mn-ea"/>
          <a:cs typeface="+mn-cs"/>
          <a:sym typeface="Avenir Light"/>
        </a:defRPr>
      </a:lvl9pPr>
    </p:bodyStyle>
    <p:otherStyle>
      <a:lvl1pPr algn="ctr" defTabSz="584200">
        <a:defRPr>
          <a:solidFill>
            <a:schemeClr val="tx1"/>
          </a:solidFill>
          <a:latin typeface="+mn-lt"/>
          <a:ea typeface="+mn-ea"/>
          <a:cs typeface="+mn-cs"/>
          <a:sym typeface="Avenir Light"/>
        </a:defRPr>
      </a:lvl1pPr>
      <a:lvl2pPr indent="228600" algn="ctr" defTabSz="584200">
        <a:defRPr>
          <a:solidFill>
            <a:schemeClr val="tx1"/>
          </a:solidFill>
          <a:latin typeface="+mn-lt"/>
          <a:ea typeface="+mn-ea"/>
          <a:cs typeface="+mn-cs"/>
          <a:sym typeface="Avenir Light"/>
        </a:defRPr>
      </a:lvl2pPr>
      <a:lvl3pPr indent="457200" algn="ctr" defTabSz="584200">
        <a:defRPr>
          <a:solidFill>
            <a:schemeClr val="tx1"/>
          </a:solidFill>
          <a:latin typeface="+mn-lt"/>
          <a:ea typeface="+mn-ea"/>
          <a:cs typeface="+mn-cs"/>
          <a:sym typeface="Avenir Light"/>
        </a:defRPr>
      </a:lvl3pPr>
      <a:lvl4pPr indent="685800" algn="ctr" defTabSz="584200">
        <a:defRPr>
          <a:solidFill>
            <a:schemeClr val="tx1"/>
          </a:solidFill>
          <a:latin typeface="+mn-lt"/>
          <a:ea typeface="+mn-ea"/>
          <a:cs typeface="+mn-cs"/>
          <a:sym typeface="Avenir Light"/>
        </a:defRPr>
      </a:lvl4pPr>
      <a:lvl5pPr indent="914400" algn="ctr" defTabSz="584200">
        <a:defRPr>
          <a:solidFill>
            <a:schemeClr val="tx1"/>
          </a:solidFill>
          <a:latin typeface="+mn-lt"/>
          <a:ea typeface="+mn-ea"/>
          <a:cs typeface="+mn-cs"/>
          <a:sym typeface="Avenir Light"/>
        </a:defRPr>
      </a:lvl5pPr>
      <a:lvl6pPr indent="1143000" algn="ctr" defTabSz="584200">
        <a:defRPr>
          <a:solidFill>
            <a:schemeClr val="tx1"/>
          </a:solidFill>
          <a:latin typeface="+mn-lt"/>
          <a:ea typeface="+mn-ea"/>
          <a:cs typeface="+mn-cs"/>
          <a:sym typeface="Avenir Light"/>
        </a:defRPr>
      </a:lvl6pPr>
      <a:lvl7pPr indent="1371600" algn="ctr" defTabSz="584200">
        <a:defRPr>
          <a:solidFill>
            <a:schemeClr val="tx1"/>
          </a:solidFill>
          <a:latin typeface="+mn-lt"/>
          <a:ea typeface="+mn-ea"/>
          <a:cs typeface="+mn-cs"/>
          <a:sym typeface="Avenir Light"/>
        </a:defRPr>
      </a:lvl7pPr>
      <a:lvl8pPr indent="1600200" algn="ctr" defTabSz="584200">
        <a:defRPr>
          <a:solidFill>
            <a:schemeClr val="tx1"/>
          </a:solidFill>
          <a:latin typeface="+mn-lt"/>
          <a:ea typeface="+mn-ea"/>
          <a:cs typeface="+mn-cs"/>
          <a:sym typeface="Avenir Light"/>
        </a:defRPr>
      </a:lvl8pPr>
      <a:lvl9pPr indent="1828800" algn="ctr" defTabSz="584200">
        <a:defRPr>
          <a:solidFill>
            <a:schemeClr val="tx1"/>
          </a:solidFill>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hyperlink" Target="https://arxiv.org/abs/1603.06666" TargetMode="External"/><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60400" y="274982"/>
            <a:ext cx="11684000" cy="2578091"/>
          </a:xfrm>
          <a:prstGeom prst="rect">
            <a:avLst/>
          </a:prstGeom>
        </p:spPr>
        <p:txBody>
          <a:bodyPr/>
          <a:lstStyle>
            <a:lvl1pPr algn="ctr">
              <a:defRPr sz="4100" spc="656"/>
            </a:lvl1pPr>
          </a:lstStyle>
          <a:p>
            <a:pPr lvl="0">
              <a:defRPr sz="1800" cap="none" spc="0">
                <a:solidFill>
                  <a:srgbClr val="000000"/>
                </a:solidFill>
              </a:defRPr>
            </a:pPr>
            <a:r>
              <a:rPr sz="4100" cap="all" spc="656">
                <a:solidFill>
                  <a:srgbClr val="FFFFFF"/>
                </a:solidFill>
              </a:rPr>
              <a:t>Properties of Carbon-Oxygen White Dwarfs From Monte Carlo Stellar Models</a:t>
            </a:r>
          </a:p>
        </p:txBody>
      </p:sp>
      <p:sp>
        <p:nvSpPr>
          <p:cNvPr id="37" name="Shape 37"/>
          <p:cNvSpPr>
            <a:spLocks noGrp="1"/>
          </p:cNvSpPr>
          <p:nvPr>
            <p:ph type="body" idx="1"/>
          </p:nvPr>
        </p:nvSpPr>
        <p:spPr>
          <a:xfrm>
            <a:off x="377115" y="3266674"/>
            <a:ext cx="12250570" cy="2809761"/>
          </a:xfrm>
          <a:prstGeom prst="rect">
            <a:avLst/>
          </a:prstGeom>
        </p:spPr>
        <p:txBody>
          <a:bodyPr/>
          <a:lstStyle/>
          <a:p>
            <a:pPr lvl="0" algn="ctr">
              <a:defRPr sz="1800" cap="none" spc="0">
                <a:solidFill>
                  <a:srgbClr val="000000"/>
                </a:solidFill>
              </a:defRPr>
            </a:pPr>
            <a:r>
              <a:rPr sz="3400" cap="all" spc="544" dirty="0">
                <a:solidFill>
                  <a:srgbClr val="FFFFFF"/>
                </a:solidFill>
                <a:latin typeface="+mn-lt"/>
                <a:ea typeface="+mn-ea"/>
                <a:cs typeface="+mn-cs"/>
                <a:sym typeface="Avenir Light"/>
              </a:rPr>
              <a:t>Carl Edward Fields, Jr.</a:t>
            </a:r>
            <a:endParaRPr sz="3200" cap="all" spc="512" dirty="0">
              <a:solidFill>
                <a:srgbClr val="FFFFFF"/>
              </a:solidFill>
              <a:latin typeface="+mn-lt"/>
              <a:ea typeface="+mn-ea"/>
              <a:cs typeface="+mn-cs"/>
              <a:sym typeface="Avenir Light"/>
            </a:endParaRPr>
          </a:p>
          <a:p>
            <a:pPr lvl="0" algn="ctr">
              <a:defRPr sz="1800" cap="none" spc="0">
                <a:solidFill>
                  <a:srgbClr val="000000"/>
                </a:solidFill>
              </a:defRPr>
            </a:pPr>
            <a:endParaRPr sz="3200" cap="all" spc="512" dirty="0">
              <a:solidFill>
                <a:srgbClr val="FFFFFF"/>
              </a:solidFill>
              <a:latin typeface="+mn-lt"/>
              <a:ea typeface="+mn-ea"/>
              <a:cs typeface="+mn-cs"/>
              <a:sym typeface="Avenir Light"/>
            </a:endParaRPr>
          </a:p>
          <a:p>
            <a:pPr lvl="0" algn="ctr">
              <a:defRPr sz="1800" cap="none" spc="0">
                <a:solidFill>
                  <a:srgbClr val="000000"/>
                </a:solidFill>
              </a:defRPr>
            </a:pPr>
            <a:r>
              <a:rPr cap="all" spc="288" dirty="0">
                <a:solidFill>
                  <a:srgbClr val="FFFFFF"/>
                </a:solidFill>
                <a:latin typeface="+mn-lt"/>
                <a:ea typeface="+mn-ea"/>
                <a:cs typeface="+mn-cs"/>
                <a:sym typeface="Avenir Light"/>
              </a:rPr>
              <a:t>ASU/NASA Space Grant</a:t>
            </a:r>
          </a:p>
          <a:p>
            <a:pPr lvl="0" algn="ctr">
              <a:defRPr sz="1800" cap="none" spc="0">
                <a:solidFill>
                  <a:srgbClr val="000000"/>
                </a:solidFill>
              </a:defRPr>
            </a:pPr>
            <a:r>
              <a:rPr cap="all" spc="288" dirty="0">
                <a:solidFill>
                  <a:srgbClr val="FFFFFF"/>
                </a:solidFill>
                <a:latin typeface="+mn-lt"/>
                <a:ea typeface="+mn-ea"/>
                <a:cs typeface="+mn-cs"/>
                <a:sym typeface="Avenir Light"/>
              </a:rPr>
              <a:t>School of earth &amp; space exploration</a:t>
            </a:r>
          </a:p>
          <a:p>
            <a:pPr lvl="0" algn="ctr">
              <a:defRPr sz="1800" cap="none" spc="0">
                <a:solidFill>
                  <a:srgbClr val="000000"/>
                </a:solidFill>
              </a:defRPr>
            </a:pPr>
            <a:r>
              <a:rPr cap="all" spc="288" dirty="0">
                <a:solidFill>
                  <a:srgbClr val="FFFFFF"/>
                </a:solidFill>
                <a:latin typeface="+mn-lt"/>
                <a:ea typeface="+mn-ea"/>
                <a:cs typeface="+mn-cs"/>
                <a:sym typeface="Avenir Light"/>
              </a:rPr>
              <a:t>Joint Institute for Nuclear Astrophysics </a:t>
            </a:r>
          </a:p>
        </p:txBody>
      </p:sp>
      <p:pic>
        <p:nvPicPr>
          <p:cNvPr id="38" name="nsf_logo_new_transparent.png"/>
          <p:cNvPicPr/>
          <p:nvPr/>
        </p:nvPicPr>
        <p:blipFill>
          <a:blip r:embed="rId2">
            <a:extLst/>
          </a:blip>
          <a:stretch>
            <a:fillRect/>
          </a:stretch>
        </p:blipFill>
        <p:spPr>
          <a:xfrm>
            <a:off x="11095460" y="7914001"/>
            <a:ext cx="1744778" cy="1746482"/>
          </a:xfrm>
          <a:prstGeom prst="rect">
            <a:avLst/>
          </a:prstGeom>
          <a:ln w="12700">
            <a:miter lim="400000"/>
          </a:ln>
        </p:spPr>
      </p:pic>
      <p:pic>
        <p:nvPicPr>
          <p:cNvPr id="39" name="nsf1.eps.pdf"/>
          <p:cNvPicPr/>
          <p:nvPr/>
        </p:nvPicPr>
        <p:blipFill>
          <a:blip r:embed="rId3">
            <a:extLst/>
          </a:blip>
          <a:stretch>
            <a:fillRect/>
          </a:stretch>
        </p:blipFill>
        <p:spPr>
          <a:xfrm>
            <a:off x="35834981" y="5363612"/>
            <a:ext cx="4014858" cy="4014858"/>
          </a:xfrm>
          <a:prstGeom prst="rect">
            <a:avLst/>
          </a:prstGeom>
          <a:ln w="12700">
            <a:miter lim="400000"/>
          </a:ln>
        </p:spPr>
      </p:pic>
      <p:pic>
        <p:nvPicPr>
          <p:cNvPr id="40" name="lwm1_k.eps.pdf"/>
          <p:cNvPicPr/>
          <p:nvPr/>
        </p:nvPicPr>
        <p:blipFill>
          <a:blip r:embed="rId4">
            <a:extLst/>
          </a:blip>
          <a:stretch>
            <a:fillRect/>
          </a:stretch>
        </p:blipFill>
        <p:spPr>
          <a:xfrm>
            <a:off x="30828412" y="6176895"/>
            <a:ext cx="4316491" cy="2894588"/>
          </a:xfrm>
          <a:prstGeom prst="rect">
            <a:avLst/>
          </a:prstGeom>
          <a:ln w="12700">
            <a:miter lim="400000"/>
          </a:ln>
        </p:spPr>
      </p:pic>
      <p:pic>
        <p:nvPicPr>
          <p:cNvPr id="41" name="logo_mg.eps.pdf"/>
          <p:cNvPicPr/>
          <p:nvPr/>
        </p:nvPicPr>
        <p:blipFill>
          <a:blip r:embed="rId5">
            <a:extLst/>
          </a:blip>
          <a:stretch>
            <a:fillRect/>
          </a:stretch>
        </p:blipFill>
        <p:spPr>
          <a:xfrm>
            <a:off x="8463657" y="8267245"/>
            <a:ext cx="2485406" cy="1039993"/>
          </a:xfrm>
          <a:prstGeom prst="rect">
            <a:avLst/>
          </a:prstGeom>
          <a:ln w="12700">
            <a:miter lim="400000"/>
          </a:ln>
        </p:spPr>
      </p:pic>
      <p:sp>
        <p:nvSpPr>
          <p:cNvPr id="42" name="Shape 42"/>
          <p:cNvSpPr/>
          <p:nvPr/>
        </p:nvSpPr>
        <p:spPr>
          <a:xfrm>
            <a:off x="4250832" y="4757673"/>
            <a:ext cx="4503136" cy="46180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lvl1pPr>
              <a:defRPr sz="2000" cap="all" spc="319">
                <a:latin typeface="Avenir Book"/>
                <a:ea typeface="Avenir Book"/>
                <a:cs typeface="Avenir Book"/>
                <a:sym typeface="Avenir Book"/>
              </a:defRPr>
            </a:lvl1pPr>
          </a:lstStyle>
          <a:p>
            <a:pPr lvl="0">
              <a:defRPr sz="1800" cap="none" spc="0">
                <a:solidFill>
                  <a:srgbClr val="000000"/>
                </a:solidFill>
              </a:defRPr>
            </a:pPr>
            <a:r>
              <a:rPr sz="2000" cap="all" spc="319" dirty="0">
                <a:solidFill>
                  <a:srgbClr val="FFFFFF"/>
                </a:solidFill>
              </a:rPr>
              <a:t>April 16, 2016</a:t>
            </a:r>
          </a:p>
        </p:txBody>
      </p:sp>
      <p:pic>
        <p:nvPicPr>
          <p:cNvPr id="43" name="nic_print3600x2993ppi.png"/>
          <p:cNvPicPr/>
          <p:nvPr/>
        </p:nvPicPr>
        <p:blipFill>
          <a:blip r:embed="rId6">
            <a:extLst/>
          </a:blip>
          <a:stretch>
            <a:fillRect/>
          </a:stretch>
        </p:blipFill>
        <p:spPr>
          <a:xfrm>
            <a:off x="161221" y="7914001"/>
            <a:ext cx="2100680" cy="1746482"/>
          </a:xfrm>
          <a:prstGeom prst="rect">
            <a:avLst/>
          </a:prstGeom>
          <a:ln w="12700">
            <a:miter lim="400000"/>
          </a:ln>
        </p:spPr>
      </p:pic>
      <p:sp>
        <p:nvSpPr>
          <p:cNvPr id="44" name="Shape 44"/>
          <p:cNvSpPr/>
          <p:nvPr/>
        </p:nvSpPr>
        <p:spPr>
          <a:xfrm>
            <a:off x="767410" y="6662273"/>
            <a:ext cx="11469980" cy="66589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p>
            <a:pPr lvl="0" defTabSz="297941">
              <a:defRPr sz="1800">
                <a:solidFill>
                  <a:srgbClr val="000000"/>
                </a:solidFill>
              </a:defRPr>
            </a:pPr>
            <a:endParaRPr sz="1632" cap="all" spc="261">
              <a:solidFill>
                <a:srgbClr val="FFFFFF"/>
              </a:solidFill>
            </a:endParaRPr>
          </a:p>
          <a:p>
            <a:pPr lvl="0" defTabSz="297941">
              <a:defRPr sz="1800">
                <a:solidFill>
                  <a:srgbClr val="000000"/>
                </a:solidFill>
              </a:defRPr>
            </a:pPr>
            <a:r>
              <a:rPr sz="1529" cap="all" spc="244">
                <a:solidFill>
                  <a:srgbClr val="FFFFFF"/>
                </a:solidFill>
              </a:rPr>
              <a:t>Fields et al. 2016, ApJ, In Press; Arxiv: </a:t>
            </a:r>
            <a:r>
              <a:rPr sz="1529" cap="all" spc="244">
                <a:solidFill>
                  <a:srgbClr val="FFFFFF"/>
                </a:solidFill>
                <a:hlinkClick r:id="rId7"/>
              </a:rPr>
              <a:t>1603.06666</a:t>
            </a:r>
            <a:r>
              <a:rPr sz="1529" cap="all" spc="244">
                <a:solidFill>
                  <a:srgbClr val="404040"/>
                </a:solidFill>
              </a:rPr>
              <a:t> </a:t>
            </a:r>
          </a:p>
        </p:txBody>
      </p:sp>
      <p:pic>
        <p:nvPicPr>
          <p:cNvPr id="45" name="natc_print1148x1500ppi.png"/>
          <p:cNvPicPr/>
          <p:nvPr/>
        </p:nvPicPr>
        <p:blipFill>
          <a:blip r:embed="rId8">
            <a:extLst/>
          </a:blip>
          <a:stretch>
            <a:fillRect/>
          </a:stretch>
        </p:blipFill>
        <p:spPr>
          <a:xfrm>
            <a:off x="2468771" y="7880769"/>
            <a:ext cx="1386904" cy="1812946"/>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660400" y="609600"/>
            <a:ext cx="9451598" cy="1854200"/>
          </a:xfrm>
          <a:prstGeom prst="rect">
            <a:avLst/>
          </a:prstGeom>
        </p:spPr>
        <p:txBody>
          <a:bodyPr/>
          <a:lstStyle/>
          <a:p>
            <a:pPr lvl="0">
              <a:defRPr sz="1800" cap="none" spc="0">
                <a:solidFill>
                  <a:srgbClr val="000000"/>
                </a:solidFill>
              </a:defRPr>
            </a:pPr>
            <a:r>
              <a:rPr sz="4500" cap="all" spc="720">
                <a:solidFill>
                  <a:srgbClr val="FFFFFF"/>
                </a:solidFill>
              </a:rPr>
              <a:t>Acknowledgments</a:t>
            </a:r>
          </a:p>
        </p:txBody>
      </p:sp>
      <p:sp>
        <p:nvSpPr>
          <p:cNvPr id="94" name="Shape 94"/>
          <p:cNvSpPr/>
          <p:nvPr/>
        </p:nvSpPr>
        <p:spPr>
          <a:xfrm>
            <a:off x="563477" y="7399414"/>
            <a:ext cx="11877847" cy="200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a:solidFill>
                  <a:srgbClr val="FFFFFF"/>
                </a:solidFill>
              </a:rPr>
              <a:t>This project was supported by NASA under the </a:t>
            </a:r>
            <a:r>
              <a:rPr i="1">
                <a:solidFill>
                  <a:srgbClr val="FFFFFF"/>
                </a:solidFill>
              </a:rPr>
              <a:t>Theoretical and Computational Astrophysics Networks</a:t>
            </a:r>
            <a:r>
              <a:rPr>
                <a:solidFill>
                  <a:srgbClr val="FFFFFF"/>
                </a:solidFill>
              </a:rPr>
              <a:t> grant NNX14AB53G and the </a:t>
            </a:r>
            <a:r>
              <a:rPr i="1">
                <a:solidFill>
                  <a:srgbClr val="FFFFFF"/>
                </a:solidFill>
              </a:rPr>
              <a:t>Astrophysics Theory Program</a:t>
            </a:r>
            <a:r>
              <a:rPr>
                <a:solidFill>
                  <a:srgbClr val="FFFFFF"/>
                </a:solidFill>
              </a:rPr>
              <a:t> grant 14-ATP14-0007, and by NSF under the </a:t>
            </a:r>
            <a:r>
              <a:rPr i="1">
                <a:solidFill>
                  <a:srgbClr val="FFFFFF"/>
                </a:solidFill>
              </a:rPr>
              <a:t>Software Infrastructure for Sustained Innovation </a:t>
            </a:r>
            <a:r>
              <a:rPr>
                <a:solidFill>
                  <a:srgbClr val="FFFFFF"/>
                </a:solidFill>
              </a:rPr>
              <a:t>grant 1339600, and grant PHY 08-022648 for the </a:t>
            </a:r>
            <a:r>
              <a:rPr i="1">
                <a:solidFill>
                  <a:srgbClr val="FFFFFF"/>
                </a:solidFill>
              </a:rPr>
              <a:t>Physics Frontier Center</a:t>
            </a:r>
            <a:r>
              <a:rPr>
                <a:solidFill>
                  <a:srgbClr val="FFFFFF"/>
                </a:solidFill>
              </a:rPr>
              <a:t> ``Joint Institute for Nuclear Astrophysics - Center for the Evolution of the Elements'' (JINA-CEE). C.E.F. acknowledges support from Arizona State University under a 2015 CLAS Undergraduate Summer Enrichment Award, a 2015-2016 </a:t>
            </a:r>
            <a:r>
              <a:rPr>
                <a:solidFill>
                  <a:srgbClr val="09EDE0"/>
                </a:solidFill>
              </a:rPr>
              <a:t>Norm Perrill Origins Project Undergraduate Scholarship</a:t>
            </a:r>
            <a:r>
              <a:rPr>
                <a:solidFill>
                  <a:srgbClr val="FFFFFF"/>
                </a:solidFill>
              </a:rPr>
              <a:t>, and a </a:t>
            </a:r>
            <a:r>
              <a:rPr>
                <a:solidFill>
                  <a:srgbClr val="01ACFE"/>
                </a:solidFill>
              </a:rPr>
              <a:t>ASU/NASA Space Grant</a:t>
            </a:r>
            <a:r>
              <a:rPr>
                <a:solidFill>
                  <a:srgbClr val="FFFFFF"/>
                </a:solidFill>
              </a:rPr>
              <a:t> award. </a:t>
            </a:r>
          </a:p>
        </p:txBody>
      </p:sp>
      <p:sp>
        <p:nvSpPr>
          <p:cNvPr id="95" name="Shape 95"/>
          <p:cNvSpPr/>
          <p:nvPr/>
        </p:nvSpPr>
        <p:spPr>
          <a:xfrm>
            <a:off x="1062831" y="1864952"/>
            <a:ext cx="10879138" cy="519160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marL="465200" lvl="0" indent="-465200" algn="l" defTabSz="578358">
              <a:spcBef>
                <a:spcPts val="4100"/>
              </a:spcBef>
              <a:buClr>
                <a:srgbClr val="646464"/>
              </a:buClr>
              <a:buSzPct val="90000"/>
              <a:buChar char="•"/>
              <a:defRPr sz="1800">
                <a:solidFill>
                  <a:srgbClr val="000000"/>
                </a:solidFill>
              </a:defRPr>
            </a:pPr>
            <a:r>
              <a:rPr sz="2970">
                <a:solidFill>
                  <a:srgbClr val="FFFFFF"/>
                </a:solidFill>
              </a:rPr>
              <a:t>First and certainly foremost, I thank my advisor </a:t>
            </a:r>
            <a:r>
              <a:rPr sz="2970">
                <a:solidFill>
                  <a:srgbClr val="F9540A"/>
                </a:solidFill>
              </a:rPr>
              <a:t>Frank Timmes</a:t>
            </a:r>
            <a:r>
              <a:rPr sz="2970">
                <a:solidFill>
                  <a:srgbClr val="FFFFFF"/>
                </a:solidFill>
              </a:rPr>
              <a:t>. Thank you for believing in my ability to pursue astrophysics and providing me with the opportunities to be successful. </a:t>
            </a:r>
          </a:p>
          <a:p>
            <a:pPr marL="465200" lvl="0" indent="-465200" algn="l" defTabSz="578358">
              <a:spcBef>
                <a:spcPts val="4100"/>
              </a:spcBef>
              <a:buClr>
                <a:srgbClr val="646464"/>
              </a:buClr>
              <a:buSzPct val="90000"/>
              <a:buChar char="•"/>
              <a:defRPr sz="1800">
                <a:solidFill>
                  <a:srgbClr val="000000"/>
                </a:solidFill>
              </a:defRPr>
            </a:pPr>
            <a:r>
              <a:rPr sz="2970">
                <a:solidFill>
                  <a:srgbClr val="FFFFFF"/>
                </a:solidFill>
              </a:rPr>
              <a:t>To </a:t>
            </a:r>
            <a:r>
              <a:rPr sz="2970">
                <a:solidFill>
                  <a:srgbClr val="F0E704"/>
                </a:solidFill>
              </a:rPr>
              <a:t>my family and friends</a:t>
            </a:r>
            <a:r>
              <a:rPr sz="2970">
                <a:solidFill>
                  <a:srgbClr val="FFFFFF"/>
                </a:solidFill>
              </a:rPr>
              <a:t> for supporting me through my journey.</a:t>
            </a:r>
          </a:p>
          <a:p>
            <a:pPr marL="465200" lvl="0" indent="-465200" algn="l" defTabSz="578358">
              <a:spcBef>
                <a:spcPts val="4100"/>
              </a:spcBef>
              <a:buClr>
                <a:srgbClr val="646464"/>
              </a:buClr>
              <a:buSzPct val="90000"/>
              <a:buChar char="•"/>
              <a:defRPr sz="1800">
                <a:solidFill>
                  <a:srgbClr val="000000"/>
                </a:solidFill>
              </a:defRPr>
            </a:pPr>
            <a:r>
              <a:rPr sz="2970">
                <a:solidFill>
                  <a:srgbClr val="FFFFFF"/>
                </a:solidFill>
              </a:rPr>
              <a:t>The ASU/NASA Space Grant Staff: </a:t>
            </a:r>
            <a:r>
              <a:rPr sz="2970">
                <a:solidFill>
                  <a:srgbClr val="0DE8F7"/>
                </a:solidFill>
              </a:rPr>
              <a:t>Michelle Tanaka, Candace Jackson</a:t>
            </a:r>
            <a:r>
              <a:rPr sz="2970">
                <a:solidFill>
                  <a:srgbClr val="FFFFFF"/>
                </a:solidFill>
              </a:rPr>
              <a:t>, and </a:t>
            </a:r>
            <a:r>
              <a:rPr sz="2970">
                <a:solidFill>
                  <a:srgbClr val="0FE4F8"/>
                </a:solidFill>
              </a:rPr>
              <a:t>Desiree Crawl</a:t>
            </a:r>
            <a:r>
              <a:rPr sz="2970">
                <a:solidFill>
                  <a:srgbClr val="FFFFFF"/>
                </a:solidFill>
              </a:rPr>
              <a:t>.</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660400" y="609600"/>
            <a:ext cx="11684000" cy="1086972"/>
          </a:xfrm>
          <a:prstGeom prst="rect">
            <a:avLst/>
          </a:prstGeom>
        </p:spPr>
        <p:txBody>
          <a:bodyPr/>
          <a:lstStyle/>
          <a:p>
            <a:pPr lvl="0">
              <a:defRPr sz="1800" cap="none" spc="0">
                <a:solidFill>
                  <a:srgbClr val="000000"/>
                </a:solidFill>
              </a:defRPr>
            </a:pPr>
            <a:r>
              <a:rPr sz="4500" cap="all" spc="720">
                <a:solidFill>
                  <a:srgbClr val="FFFFFF"/>
                </a:solidFill>
              </a:rPr>
              <a:t>Introduction</a:t>
            </a:r>
          </a:p>
        </p:txBody>
      </p:sp>
      <p:sp>
        <p:nvSpPr>
          <p:cNvPr id="48" name="Shape 48"/>
          <p:cNvSpPr>
            <a:spLocks noGrp="1"/>
          </p:cNvSpPr>
          <p:nvPr>
            <p:ph type="body" idx="1"/>
          </p:nvPr>
        </p:nvSpPr>
        <p:spPr>
          <a:xfrm>
            <a:off x="429302" y="2429200"/>
            <a:ext cx="3633237" cy="5837635"/>
          </a:xfrm>
          <a:prstGeom prst="rect">
            <a:avLst/>
          </a:prstGeom>
        </p:spPr>
        <p:txBody>
          <a:bodyPr/>
          <a:lstStyle/>
          <a:p>
            <a:pPr marL="295275" lvl="0" indent="-295275" defTabSz="438150">
              <a:spcBef>
                <a:spcPts val="2400"/>
              </a:spcBef>
              <a:defRPr sz="1800">
                <a:solidFill>
                  <a:srgbClr val="000000"/>
                </a:solidFill>
              </a:defRPr>
            </a:pPr>
            <a:r>
              <a:rPr sz="1950">
                <a:solidFill>
                  <a:srgbClr val="FF2E00"/>
                </a:solidFill>
              </a:rPr>
              <a:t>The Problem</a:t>
            </a:r>
            <a:r>
              <a:rPr sz="1950">
                <a:solidFill>
                  <a:srgbClr val="FFFFFF"/>
                </a:solidFill>
              </a:rPr>
              <a:t>: Nuclear reaction rates are uncertain at astrophysical energies and can affect the properties of White Dwarfs (WDs).</a:t>
            </a:r>
          </a:p>
          <a:p>
            <a:pPr marL="295275" lvl="0" indent="-295275" defTabSz="438150">
              <a:spcBef>
                <a:spcPts val="2400"/>
              </a:spcBef>
              <a:defRPr sz="1800">
                <a:solidFill>
                  <a:srgbClr val="000000"/>
                </a:solidFill>
              </a:defRPr>
            </a:pPr>
            <a:r>
              <a:rPr sz="1950">
                <a:solidFill>
                  <a:srgbClr val="5EA319"/>
                </a:solidFill>
              </a:rPr>
              <a:t>Our study</a:t>
            </a:r>
            <a:r>
              <a:rPr sz="1950">
                <a:solidFill>
                  <a:srgbClr val="FFFFFF"/>
                </a:solidFill>
              </a:rPr>
              <a:t>: quantify the effect of composite uncertainties in the nuclear reaction rates.</a:t>
            </a:r>
          </a:p>
          <a:p>
            <a:pPr marL="295275" lvl="0" indent="-295275" defTabSz="438150">
              <a:spcBef>
                <a:spcPts val="2400"/>
              </a:spcBef>
              <a:defRPr sz="1800">
                <a:solidFill>
                  <a:srgbClr val="000000"/>
                </a:solidFill>
              </a:defRPr>
            </a:pPr>
            <a:r>
              <a:rPr sz="1950">
                <a:solidFill>
                  <a:srgbClr val="32829A"/>
                </a:solidFill>
              </a:rPr>
              <a:t>Our instrument</a:t>
            </a:r>
            <a:r>
              <a:rPr sz="1950">
                <a:solidFill>
                  <a:srgbClr val="FFFFFF"/>
                </a:solidFill>
              </a:rPr>
              <a:t>: 1D stellar evolution code, Modules for Experiments in Stellar Astrophysics, MESA and STARLIB nuclear reaction rate library.</a:t>
            </a:r>
          </a:p>
        </p:txBody>
      </p:sp>
      <p:sp>
        <p:nvSpPr>
          <p:cNvPr id="49" name="Shape 49"/>
          <p:cNvSpPr>
            <a:spLocks noGrp="1"/>
          </p:cNvSpPr>
          <p:nvPr>
            <p:ph type="sldNum" sz="quarter" idx="4294967295"/>
          </p:nvPr>
        </p:nvSpPr>
        <p:spPr>
          <a:xfrm>
            <a:off x="12593992" y="9242900"/>
            <a:ext cx="292609" cy="596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defRPr>
                <a:solidFill>
                  <a:srgbClr val="000000"/>
                </a:solidFill>
              </a:defRPr>
            </a:pPr>
            <a:fld id="{86CB4B4D-7CA3-9044-876B-883B54F8677D}" type="slidenum">
              <a:rPr>
                <a:solidFill>
                  <a:srgbClr val="FFFFFF"/>
                </a:solidFill>
              </a:rPr>
              <a:t>2</a:t>
            </a:fld>
            <a:endParaRPr>
              <a:solidFill>
                <a:srgbClr val="FFFFFF"/>
              </a:solidFill>
            </a:endParaRPr>
          </a:p>
        </p:txBody>
      </p:sp>
      <p:pic>
        <p:nvPicPr>
          <p:cNvPr id="50" name="se1.jpg"/>
          <p:cNvPicPr/>
          <p:nvPr/>
        </p:nvPicPr>
        <p:blipFill>
          <a:blip r:embed="rId2">
            <a:extLst/>
          </a:blip>
          <a:stretch>
            <a:fillRect/>
          </a:stretch>
        </p:blipFill>
        <p:spPr>
          <a:xfrm>
            <a:off x="4355007" y="2429200"/>
            <a:ext cx="7783400" cy="5837550"/>
          </a:xfrm>
          <a:prstGeom prst="rect">
            <a:avLst/>
          </a:prstGeom>
          <a:ln w="12700">
            <a:miter lim="400000"/>
          </a:ln>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660400" y="609600"/>
            <a:ext cx="11684000" cy="1854200"/>
          </a:xfrm>
          <a:prstGeom prst="rect">
            <a:avLst/>
          </a:prstGeom>
        </p:spPr>
        <p:txBody>
          <a:bodyPr/>
          <a:lstStyle/>
          <a:p>
            <a:pPr lvl="0">
              <a:defRPr sz="1800" cap="none" spc="0">
                <a:solidFill>
                  <a:srgbClr val="000000"/>
                </a:solidFill>
              </a:defRPr>
            </a:pPr>
            <a:r>
              <a:rPr sz="4500" cap="all" spc="720">
                <a:solidFill>
                  <a:srgbClr val="FFFFFF"/>
                </a:solidFill>
              </a:rPr>
              <a:t>Methods - Key Reactions</a:t>
            </a:r>
          </a:p>
        </p:txBody>
      </p:sp>
      <p:sp>
        <p:nvSpPr>
          <p:cNvPr id="53" name="Shape 53"/>
          <p:cNvSpPr>
            <a:spLocks noGrp="1"/>
          </p:cNvSpPr>
          <p:nvPr>
            <p:ph type="sldNum" sz="quarter" idx="4294967295"/>
          </p:nvPr>
        </p:nvSpPr>
        <p:spPr>
          <a:xfrm>
            <a:off x="12593992" y="9242900"/>
            <a:ext cx="292609" cy="736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defRPr>
                <a:solidFill>
                  <a:srgbClr val="000000"/>
                </a:solidFill>
              </a:defRPr>
            </a:pPr>
            <a:fld id="{86CB4B4D-7CA3-9044-876B-883B54F8677D}" type="slidenum">
              <a:rPr>
                <a:solidFill>
                  <a:srgbClr val="FFFFFF"/>
                </a:solidFill>
              </a:rPr>
              <a:t>3</a:t>
            </a:fld>
            <a:endParaRPr>
              <a:solidFill>
                <a:srgbClr val="FFFFFF"/>
              </a:solidFill>
            </a:endParaRPr>
          </a:p>
        </p:txBody>
      </p:sp>
      <p:pic>
        <p:nvPicPr>
          <p:cNvPr id="54" name="asdadasda.jpg"/>
          <p:cNvPicPr/>
          <p:nvPr/>
        </p:nvPicPr>
        <p:blipFill>
          <a:blip r:embed="rId2">
            <a:extLst/>
          </a:blip>
          <a:srcRect t="16552" b="16552"/>
          <a:stretch>
            <a:fillRect/>
          </a:stretch>
        </p:blipFill>
        <p:spPr>
          <a:xfrm>
            <a:off x="6429508" y="2055396"/>
            <a:ext cx="5504143" cy="4764869"/>
          </a:xfrm>
          <a:prstGeom prst="rect">
            <a:avLst/>
          </a:prstGeom>
          <a:ln w="12700">
            <a:miter lim="400000"/>
          </a:ln>
        </p:spPr>
      </p:pic>
      <p:sp>
        <p:nvSpPr>
          <p:cNvPr id="55" name="Shape 55"/>
          <p:cNvSpPr/>
          <p:nvPr/>
        </p:nvSpPr>
        <p:spPr>
          <a:xfrm>
            <a:off x="618522" y="2204545"/>
            <a:ext cx="5163756" cy="502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93700" lvl="0" indent="-393700" algn="l">
              <a:spcBef>
                <a:spcPts val="3200"/>
              </a:spcBef>
              <a:buClr>
                <a:srgbClr val="646464"/>
              </a:buClr>
              <a:buSzPct val="90000"/>
              <a:buChar char="•"/>
              <a:defRPr sz="1800">
                <a:solidFill>
                  <a:srgbClr val="000000"/>
                </a:solidFill>
              </a:defRPr>
            </a:pPr>
            <a:r>
              <a:rPr sz="2600">
                <a:solidFill>
                  <a:srgbClr val="FFFFFF"/>
                </a:solidFill>
              </a:rPr>
              <a:t>We use the input physics described in Farmer, Fields, &amp; Timmes, 2015, ApJ, 807,184.</a:t>
            </a:r>
          </a:p>
          <a:p>
            <a:pPr marL="393700" lvl="0" indent="-393700" algn="l">
              <a:spcBef>
                <a:spcPts val="3200"/>
              </a:spcBef>
              <a:buClr>
                <a:srgbClr val="646464"/>
              </a:buClr>
              <a:buSzPct val="90000"/>
              <a:buChar char="•"/>
              <a:defRPr sz="1800">
                <a:solidFill>
                  <a:srgbClr val="000000"/>
                </a:solidFill>
              </a:defRPr>
            </a:pPr>
            <a:r>
              <a:rPr sz="2600">
                <a:solidFill>
                  <a:srgbClr val="FFFFFF"/>
                </a:solidFill>
              </a:rPr>
              <a:t>We focus on 26 key H and He burning reactions using STARLIB (Sallaska + 2013).</a:t>
            </a:r>
          </a:p>
          <a:p>
            <a:pPr marL="393700" lvl="0" indent="-393700" algn="l">
              <a:spcBef>
                <a:spcPts val="3200"/>
              </a:spcBef>
              <a:buClr>
                <a:srgbClr val="646464"/>
              </a:buClr>
              <a:buSzPct val="90000"/>
              <a:buChar char="•"/>
              <a:defRPr sz="1800">
                <a:solidFill>
                  <a:srgbClr val="000000"/>
                </a:solidFill>
              </a:defRPr>
            </a:pPr>
            <a:r>
              <a:rPr sz="2600">
                <a:solidFill>
                  <a:srgbClr val="FFFFFF"/>
                </a:solidFill>
              </a:rPr>
              <a:t>STARLIB allows for reaction rate sampling within experimental uncertainties.</a:t>
            </a:r>
          </a:p>
        </p:txBody>
      </p:sp>
      <p:sp>
        <p:nvSpPr>
          <p:cNvPr id="56" name="Shape 56"/>
          <p:cNvSpPr/>
          <p:nvPr/>
        </p:nvSpPr>
        <p:spPr>
          <a:xfrm>
            <a:off x="6339022" y="6839449"/>
            <a:ext cx="5999826" cy="87057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l" defTabSz="578358">
              <a:spcBef>
                <a:spcPts val="4100"/>
              </a:spcBef>
              <a:defRPr sz="1386"/>
            </a:lvl1pPr>
          </a:lstStyle>
          <a:p>
            <a:pPr lvl="0">
              <a:defRPr sz="1800">
                <a:solidFill>
                  <a:srgbClr val="000000"/>
                </a:solidFill>
              </a:defRPr>
            </a:pPr>
            <a:r>
              <a:rPr sz="1386">
                <a:solidFill>
                  <a:srgbClr val="FFFFFF"/>
                </a:solidFill>
              </a:rPr>
              <a:t>FIG. 1 - The mesa_49.net reaction network used to quantify the variance of CO WD properties. Reactions that use the STARLIB probability functions are shown in red while reactions that use the JINA reaclib are shown in gray.</a:t>
            </a:r>
          </a:p>
        </p:txBody>
      </p:sp>
      <p:pic>
        <p:nvPicPr>
          <p:cNvPr id="57" name="CodeCogsEqn-6.png"/>
          <p:cNvPicPr/>
          <p:nvPr/>
        </p:nvPicPr>
        <p:blipFill>
          <a:blip r:embed="rId3">
            <a:extLst/>
          </a:blip>
          <a:stretch>
            <a:fillRect/>
          </a:stretch>
        </p:blipFill>
        <p:spPr>
          <a:xfrm>
            <a:off x="2107252" y="8343237"/>
            <a:ext cx="8790296" cy="510876"/>
          </a:xfrm>
          <a:prstGeom prst="rect">
            <a:avLst/>
          </a:prstGeom>
          <a:ln w="12700">
            <a:miter lim="400000"/>
          </a:ln>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660400" y="609600"/>
            <a:ext cx="11684000" cy="1854200"/>
          </a:xfrm>
          <a:prstGeom prst="rect">
            <a:avLst/>
          </a:prstGeom>
        </p:spPr>
        <p:txBody>
          <a:bodyPr/>
          <a:lstStyle/>
          <a:p>
            <a:pPr lvl="0">
              <a:defRPr sz="1800" cap="none" spc="0">
                <a:solidFill>
                  <a:srgbClr val="000000"/>
                </a:solidFill>
              </a:defRPr>
            </a:pPr>
            <a:r>
              <a:rPr sz="4500" cap="all" spc="720">
                <a:solidFill>
                  <a:srgbClr val="FFFFFF"/>
                </a:solidFill>
              </a:rPr>
              <a:t>Methods - our grid</a:t>
            </a:r>
          </a:p>
        </p:txBody>
      </p:sp>
      <p:sp>
        <p:nvSpPr>
          <p:cNvPr id="60" name="Shape 60"/>
          <p:cNvSpPr>
            <a:spLocks noGrp="1"/>
          </p:cNvSpPr>
          <p:nvPr>
            <p:ph type="sldNum" sz="quarter" idx="4294967295"/>
          </p:nvPr>
        </p:nvSpPr>
        <p:spPr>
          <a:xfrm>
            <a:off x="12623710" y="9242900"/>
            <a:ext cx="233173" cy="419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defRPr>
                <a:solidFill>
                  <a:srgbClr val="000000"/>
                </a:solidFill>
              </a:defRPr>
            </a:pPr>
            <a:fld id="{86CB4B4D-7CA3-9044-876B-883B54F8677D}" type="slidenum">
              <a:rPr>
                <a:solidFill>
                  <a:srgbClr val="FFFFFF"/>
                </a:solidFill>
              </a:rPr>
              <a:t>4</a:t>
            </a:fld>
            <a:endParaRPr>
              <a:solidFill>
                <a:srgbClr val="FFFFFF"/>
              </a:solidFill>
            </a:endParaRPr>
          </a:p>
        </p:txBody>
      </p:sp>
      <p:sp>
        <p:nvSpPr>
          <p:cNvPr id="61" name="Shape 61"/>
          <p:cNvSpPr>
            <a:spLocks noGrp="1"/>
          </p:cNvSpPr>
          <p:nvPr>
            <p:ph type="body" idx="1"/>
          </p:nvPr>
        </p:nvSpPr>
        <p:spPr>
          <a:xfrm>
            <a:off x="619427" y="2464612"/>
            <a:ext cx="4655389" cy="5328404"/>
          </a:xfrm>
          <a:prstGeom prst="rect">
            <a:avLst/>
          </a:prstGeom>
        </p:spPr>
        <p:txBody>
          <a:bodyPr/>
          <a:lstStyle/>
          <a:p>
            <a:pPr marL="366140" lvl="0" indent="-366140" defTabSz="543305">
              <a:spcBef>
                <a:spcPts val="2900"/>
              </a:spcBef>
              <a:defRPr sz="1800">
                <a:solidFill>
                  <a:srgbClr val="000000"/>
                </a:solidFill>
              </a:defRPr>
            </a:pPr>
            <a:r>
              <a:rPr sz="2418">
                <a:solidFill>
                  <a:srgbClr val="FFFFFF"/>
                </a:solidFill>
              </a:rPr>
              <a:t>We perform the </a:t>
            </a:r>
            <a:r>
              <a:rPr sz="2418">
                <a:solidFill>
                  <a:srgbClr val="DE9000"/>
                </a:solidFill>
              </a:rPr>
              <a:t>first</a:t>
            </a:r>
            <a:r>
              <a:rPr sz="2418">
                <a:solidFill>
                  <a:srgbClr val="FFFFFF"/>
                </a:solidFill>
              </a:rPr>
              <a:t> Monte Carlo stellar evolution studies using complete stellar models. </a:t>
            </a:r>
          </a:p>
          <a:p>
            <a:pPr marL="366140" lvl="0" indent="-366140" defTabSz="543305">
              <a:spcBef>
                <a:spcPts val="2900"/>
              </a:spcBef>
              <a:defRPr sz="1800">
                <a:solidFill>
                  <a:srgbClr val="000000"/>
                </a:solidFill>
              </a:defRPr>
            </a:pPr>
            <a:r>
              <a:rPr sz="2418">
                <a:solidFill>
                  <a:srgbClr val="FFFFFF"/>
                </a:solidFill>
              </a:rPr>
              <a:t>We focus on a 3 M</a:t>
            </a:r>
            <a:r>
              <a:rPr sz="2418" baseline="-6203">
                <a:solidFill>
                  <a:srgbClr val="FFFFFF"/>
                </a:solidFill>
              </a:rPr>
              <a:t>⊙</a:t>
            </a:r>
            <a:r>
              <a:rPr sz="2418">
                <a:solidFill>
                  <a:srgbClr val="FFFFFF"/>
                </a:solidFill>
              </a:rPr>
              <a:t> star evolved from the pre main-sequence to the first thermal pulse. </a:t>
            </a:r>
          </a:p>
          <a:p>
            <a:pPr marL="366140" lvl="0" indent="-366140" defTabSz="543305">
              <a:spcBef>
                <a:spcPts val="2900"/>
              </a:spcBef>
              <a:defRPr sz="1800">
                <a:solidFill>
                  <a:srgbClr val="000000"/>
                </a:solidFill>
              </a:defRPr>
            </a:pPr>
            <a:r>
              <a:rPr sz="2418">
                <a:solidFill>
                  <a:srgbClr val="FFFFFF"/>
                </a:solidFill>
              </a:rPr>
              <a:t>We evolve a grid of j  = 1,000 Monte Carlo stellar models sampling 26 rates.</a:t>
            </a:r>
          </a:p>
        </p:txBody>
      </p:sp>
      <p:sp>
        <p:nvSpPr>
          <p:cNvPr id="62" name="Shape 62"/>
          <p:cNvSpPr/>
          <p:nvPr/>
        </p:nvSpPr>
        <p:spPr>
          <a:xfrm>
            <a:off x="6099720" y="8737644"/>
            <a:ext cx="6168525" cy="97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lnSpc>
                <a:spcPts val="2900"/>
              </a:lnSpc>
              <a:spcBef>
                <a:spcPts val="1200"/>
              </a:spcBef>
              <a:defRPr sz="1800">
                <a:solidFill>
                  <a:srgbClr val="000000"/>
                </a:solidFill>
              </a:defRPr>
            </a:pPr>
            <a:r>
              <a:rPr sz="1400">
                <a:solidFill>
                  <a:srgbClr val="FFFFFF"/>
                </a:solidFill>
              </a:rPr>
              <a:t>FIG. 3 - DA and DB white dwarf histogram from SDSS Data Release 4. From </a:t>
            </a:r>
            <a:r>
              <a:rPr sz="1400" i="1">
                <a:solidFill>
                  <a:srgbClr val="FFFFFF"/>
                </a:solidFill>
              </a:rPr>
              <a:t>Kepler et al. 2007.</a:t>
            </a:r>
            <a:endParaRPr sz="1400">
              <a:solidFill>
                <a:srgbClr val="FFFFFF"/>
              </a:solidFill>
            </a:endParaRPr>
          </a:p>
        </p:txBody>
      </p:sp>
      <p:pic>
        <p:nvPicPr>
          <p:cNvPr id="63" name="kepler_2007.pdf"/>
          <p:cNvPicPr/>
          <p:nvPr/>
        </p:nvPicPr>
        <p:blipFill>
          <a:blip r:embed="rId2">
            <a:extLst/>
          </a:blip>
          <a:stretch>
            <a:fillRect/>
          </a:stretch>
        </p:blipFill>
        <p:spPr>
          <a:xfrm>
            <a:off x="6239349" y="2274734"/>
            <a:ext cx="5889267" cy="6304579"/>
          </a:xfrm>
          <a:prstGeom prst="rect">
            <a:avLst/>
          </a:prstGeom>
          <a:ln w="12700">
            <a:miter lim="400000"/>
          </a:ln>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660400" y="609600"/>
            <a:ext cx="11684000" cy="1854200"/>
          </a:xfrm>
          <a:prstGeom prst="rect">
            <a:avLst/>
          </a:prstGeom>
        </p:spPr>
        <p:txBody>
          <a:bodyPr/>
          <a:lstStyle/>
          <a:p>
            <a:pPr lvl="0">
              <a:defRPr sz="1800" cap="none" spc="0">
                <a:solidFill>
                  <a:srgbClr val="000000"/>
                </a:solidFill>
              </a:defRPr>
            </a:pPr>
            <a:r>
              <a:rPr sz="4500" cap="all" spc="720">
                <a:solidFill>
                  <a:srgbClr val="FFFFFF"/>
                </a:solidFill>
              </a:rPr>
              <a:t>Results - Baseline Model</a:t>
            </a:r>
          </a:p>
        </p:txBody>
      </p:sp>
      <p:sp>
        <p:nvSpPr>
          <p:cNvPr id="66" name="Shape 66"/>
          <p:cNvSpPr>
            <a:spLocks noGrp="1"/>
          </p:cNvSpPr>
          <p:nvPr>
            <p:ph type="sldNum" sz="quarter" idx="4294967295"/>
          </p:nvPr>
        </p:nvSpPr>
        <p:spPr>
          <a:xfrm>
            <a:off x="12593992" y="9242900"/>
            <a:ext cx="292609" cy="736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defRPr>
                <a:solidFill>
                  <a:srgbClr val="000000"/>
                </a:solidFill>
              </a:defRPr>
            </a:pPr>
            <a:fld id="{86CB4B4D-7CA3-9044-876B-883B54F8677D}" type="slidenum">
              <a:rPr>
                <a:solidFill>
                  <a:srgbClr val="FFFFFF"/>
                </a:solidFill>
              </a:rPr>
              <a:t>5</a:t>
            </a:fld>
            <a:endParaRPr>
              <a:solidFill>
                <a:srgbClr val="FFFFFF"/>
              </a:solidFill>
            </a:endParaRPr>
          </a:p>
        </p:txBody>
      </p:sp>
      <p:sp>
        <p:nvSpPr>
          <p:cNvPr id="67" name="Shape 67"/>
          <p:cNvSpPr>
            <a:spLocks noGrp="1"/>
          </p:cNvSpPr>
          <p:nvPr>
            <p:ph type="body" idx="1"/>
          </p:nvPr>
        </p:nvSpPr>
        <p:spPr>
          <a:xfrm>
            <a:off x="611959" y="2527568"/>
            <a:ext cx="2917937" cy="5328405"/>
          </a:xfrm>
          <a:prstGeom prst="rect">
            <a:avLst/>
          </a:prstGeom>
        </p:spPr>
        <p:txBody>
          <a:bodyPr/>
          <a:lstStyle/>
          <a:p>
            <a:pPr marL="385826" lvl="0" indent="-385826" defTabSz="572516">
              <a:spcBef>
                <a:spcPts val="3100"/>
              </a:spcBef>
              <a:defRPr sz="1800">
                <a:solidFill>
                  <a:srgbClr val="000000"/>
                </a:solidFill>
              </a:defRPr>
            </a:pPr>
            <a:endParaRPr sz="2548">
              <a:solidFill>
                <a:srgbClr val="FFFFFF"/>
              </a:solidFill>
            </a:endParaRPr>
          </a:p>
          <a:p>
            <a:pPr marL="385826" lvl="0" indent="-385826" defTabSz="572516">
              <a:spcBef>
                <a:spcPts val="3100"/>
              </a:spcBef>
              <a:defRPr sz="1800">
                <a:solidFill>
                  <a:srgbClr val="000000"/>
                </a:solidFill>
              </a:defRPr>
            </a:pPr>
            <a:r>
              <a:rPr sz="2548">
                <a:solidFill>
                  <a:srgbClr val="FFFFFF"/>
                </a:solidFill>
              </a:rPr>
              <a:t>Baseline 3 M</a:t>
            </a:r>
            <a:r>
              <a:rPr sz="2548" baseline="-5886">
                <a:solidFill>
                  <a:srgbClr val="FFFFFF"/>
                </a:solidFill>
              </a:rPr>
              <a:t>⊙ </a:t>
            </a:r>
            <a:r>
              <a:rPr sz="2548">
                <a:solidFill>
                  <a:srgbClr val="FFFFFF"/>
                </a:solidFill>
              </a:rPr>
              <a:t>model reaches first thermal pulse at ~ 483 Myr to form a ~ 0.59 M</a:t>
            </a:r>
            <a:r>
              <a:rPr sz="2548" baseline="-5886">
                <a:solidFill>
                  <a:srgbClr val="FFFFFF"/>
                </a:solidFill>
              </a:rPr>
              <a:t>⊙</a:t>
            </a:r>
            <a:r>
              <a:rPr sz="2548">
                <a:solidFill>
                  <a:srgbClr val="FFFFFF"/>
                </a:solidFill>
              </a:rPr>
              <a:t> WD.</a:t>
            </a:r>
          </a:p>
          <a:p>
            <a:pPr marL="385826" lvl="0" indent="-385826" defTabSz="572516">
              <a:spcBef>
                <a:spcPts val="3100"/>
              </a:spcBef>
              <a:defRPr sz="1800">
                <a:solidFill>
                  <a:srgbClr val="000000"/>
                </a:solidFill>
              </a:defRPr>
            </a:pPr>
            <a:r>
              <a:rPr sz="2548">
                <a:solidFill>
                  <a:srgbClr val="FFFFFF"/>
                </a:solidFill>
              </a:rPr>
              <a:t>Computation takes ~24hrs on 1 core.</a:t>
            </a:r>
          </a:p>
        </p:txBody>
      </p:sp>
      <p:pic>
        <p:nvPicPr>
          <p:cNvPr id="68" name="3m_kipp_v4.pdf"/>
          <p:cNvPicPr/>
          <p:nvPr/>
        </p:nvPicPr>
        <p:blipFill>
          <a:blip r:embed="rId2">
            <a:extLst/>
          </a:blip>
          <a:srcRect r="6958"/>
          <a:stretch>
            <a:fillRect/>
          </a:stretch>
        </p:blipFill>
        <p:spPr>
          <a:xfrm>
            <a:off x="3874064" y="2067775"/>
            <a:ext cx="8473750" cy="6593475"/>
          </a:xfrm>
          <a:prstGeom prst="rect">
            <a:avLst/>
          </a:prstGeom>
          <a:ln w="12700">
            <a:miter lim="400000"/>
          </a:ln>
        </p:spPr>
      </p:pic>
      <p:sp>
        <p:nvSpPr>
          <p:cNvPr id="69" name="Shape 69"/>
          <p:cNvSpPr/>
          <p:nvPr/>
        </p:nvSpPr>
        <p:spPr>
          <a:xfrm>
            <a:off x="5492794" y="8786148"/>
            <a:ext cx="6168524" cy="10456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lnSpc>
                <a:spcPts val="2900"/>
              </a:lnSpc>
              <a:spcBef>
                <a:spcPts val="1200"/>
              </a:spcBef>
              <a:defRPr sz="1800">
                <a:solidFill>
                  <a:srgbClr val="000000"/>
                </a:solidFill>
              </a:defRPr>
            </a:pPr>
            <a:r>
              <a:rPr sz="1400">
                <a:solidFill>
                  <a:srgbClr val="FFFFFF"/>
                </a:solidFill>
              </a:rPr>
              <a:t>FIG. 4 - Kippenhahn diagram of the baseline 3 M</a:t>
            </a:r>
            <a:r>
              <a:rPr sz="1400" baseline="-10714">
                <a:solidFill>
                  <a:srgbClr val="FFFFFF"/>
                </a:solidFill>
              </a:rPr>
              <a:t>⊙ </a:t>
            </a:r>
            <a:r>
              <a:rPr sz="1400">
                <a:solidFill>
                  <a:srgbClr val="FFFFFF"/>
                </a:solidFill>
              </a:rPr>
              <a:t>model from the MS to formation of a ≈ 0.645 M</a:t>
            </a:r>
            <a:r>
              <a:rPr sz="1400" baseline="-10714">
                <a:solidFill>
                  <a:srgbClr val="FFFFFF"/>
                </a:solidFill>
              </a:rPr>
              <a:t>⊙ </a:t>
            </a:r>
            <a:r>
              <a:rPr sz="1400">
                <a:solidFill>
                  <a:srgbClr val="FFFFFF"/>
                </a:solidFill>
              </a:rPr>
              <a:t>WD. </a:t>
            </a: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660400" y="609600"/>
            <a:ext cx="11684000" cy="1854200"/>
          </a:xfrm>
          <a:prstGeom prst="rect">
            <a:avLst/>
          </a:prstGeom>
        </p:spPr>
        <p:txBody>
          <a:bodyPr/>
          <a:lstStyle/>
          <a:p>
            <a:pPr lvl="0">
              <a:defRPr sz="1800" cap="none" spc="0">
                <a:solidFill>
                  <a:srgbClr val="000000"/>
                </a:solidFill>
              </a:defRPr>
            </a:pPr>
            <a:r>
              <a:rPr sz="4500" cap="all" spc="720">
                <a:solidFill>
                  <a:srgbClr val="FFFFFF"/>
                </a:solidFill>
              </a:rPr>
              <a:t>Results - Monte Carlo stellar models</a:t>
            </a:r>
          </a:p>
        </p:txBody>
      </p:sp>
      <p:sp>
        <p:nvSpPr>
          <p:cNvPr id="72" name="Shape 72"/>
          <p:cNvSpPr>
            <a:spLocks noGrp="1"/>
          </p:cNvSpPr>
          <p:nvPr>
            <p:ph type="sldNum" sz="quarter" idx="4294967295"/>
          </p:nvPr>
        </p:nvSpPr>
        <p:spPr>
          <a:xfrm>
            <a:off x="12593992" y="9242900"/>
            <a:ext cx="292609" cy="736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defRPr>
                <a:solidFill>
                  <a:srgbClr val="000000"/>
                </a:solidFill>
              </a:defRPr>
            </a:pPr>
            <a:fld id="{86CB4B4D-7CA3-9044-876B-883B54F8677D}" type="slidenum">
              <a:rPr>
                <a:solidFill>
                  <a:srgbClr val="FFFFFF"/>
                </a:solidFill>
              </a:rPr>
              <a:t>6</a:t>
            </a:fld>
            <a:endParaRPr>
              <a:solidFill>
                <a:srgbClr val="FFFFFF"/>
              </a:solidFill>
            </a:endParaRPr>
          </a:p>
        </p:txBody>
      </p:sp>
      <p:sp>
        <p:nvSpPr>
          <p:cNvPr id="73" name="Shape 73"/>
          <p:cNvSpPr>
            <a:spLocks noGrp="1"/>
          </p:cNvSpPr>
          <p:nvPr>
            <p:ph type="body" idx="1"/>
          </p:nvPr>
        </p:nvSpPr>
        <p:spPr>
          <a:xfrm>
            <a:off x="657033" y="2280516"/>
            <a:ext cx="5823854" cy="5771197"/>
          </a:xfrm>
          <a:prstGeom prst="rect">
            <a:avLst/>
          </a:prstGeom>
        </p:spPr>
        <p:txBody>
          <a:bodyPr/>
          <a:lstStyle/>
          <a:p>
            <a:pPr lvl="0">
              <a:defRPr sz="1800">
                <a:solidFill>
                  <a:srgbClr val="000000"/>
                </a:solidFill>
              </a:defRPr>
            </a:pPr>
            <a:endParaRPr sz="2600">
              <a:solidFill>
                <a:srgbClr val="FFFFFF"/>
              </a:solidFill>
            </a:endParaRPr>
          </a:p>
          <a:p>
            <a:pPr lvl="0">
              <a:defRPr sz="1800">
                <a:solidFill>
                  <a:srgbClr val="000000"/>
                </a:solidFill>
              </a:defRPr>
            </a:pPr>
            <a:r>
              <a:rPr sz="2600">
                <a:solidFill>
                  <a:srgbClr val="FFFFFF"/>
                </a:solidFill>
              </a:rPr>
              <a:t>The central ^12C mass fraction varies from +/- 0.24. This represents a </a:t>
            </a:r>
            <a:r>
              <a:rPr sz="2600">
                <a:solidFill>
                  <a:srgbClr val="FDA600"/>
                </a:solidFill>
              </a:rPr>
              <a:t>~116% variation</a:t>
            </a:r>
            <a:r>
              <a:rPr sz="2600">
                <a:solidFill>
                  <a:srgbClr val="FFFFFF"/>
                </a:solidFill>
              </a:rPr>
              <a:t> using the 95th percent confidence interval and      </a:t>
            </a:r>
            <a:r>
              <a:rPr sz="2600">
                <a:solidFill>
                  <a:srgbClr val="C82E13"/>
                </a:solidFill>
              </a:rPr>
              <a:t>~ 62%</a:t>
            </a:r>
            <a:r>
              <a:rPr sz="2600">
                <a:solidFill>
                  <a:srgbClr val="FFFFFF"/>
                </a:solidFill>
              </a:rPr>
              <a:t> variation for central O16.</a:t>
            </a:r>
          </a:p>
          <a:p>
            <a:pPr lvl="0">
              <a:defRPr sz="1800">
                <a:solidFill>
                  <a:srgbClr val="000000"/>
                </a:solidFill>
              </a:defRPr>
            </a:pPr>
            <a:r>
              <a:rPr sz="2600">
                <a:solidFill>
                  <a:srgbClr val="FFFFFF"/>
                </a:solidFill>
              </a:rPr>
              <a:t>Other properties considered have less than </a:t>
            </a:r>
            <a:r>
              <a:rPr sz="2600">
                <a:solidFill>
                  <a:srgbClr val="17AA94"/>
                </a:solidFill>
              </a:rPr>
              <a:t>~4% variation</a:t>
            </a:r>
            <a:r>
              <a:rPr sz="2600">
                <a:solidFill>
                  <a:srgbClr val="FFFFFF"/>
                </a:solidFill>
              </a:rPr>
              <a:t>.</a:t>
            </a:r>
          </a:p>
        </p:txBody>
      </p:sp>
      <p:pic>
        <p:nvPicPr>
          <p:cNvPr id="74" name="center_c12_pdf_grid_1_v2.pdf"/>
          <p:cNvPicPr/>
          <p:nvPr/>
        </p:nvPicPr>
        <p:blipFill>
          <a:blip r:embed="rId2">
            <a:extLst/>
          </a:blip>
          <a:stretch>
            <a:fillRect/>
          </a:stretch>
        </p:blipFill>
        <p:spPr>
          <a:xfrm>
            <a:off x="6455358" y="3358946"/>
            <a:ext cx="6019667" cy="4514751"/>
          </a:xfrm>
          <a:prstGeom prst="rect">
            <a:avLst/>
          </a:prstGeom>
          <a:ln w="12700">
            <a:miter lim="400000"/>
          </a:ln>
        </p:spPr>
      </p:pic>
      <p:sp>
        <p:nvSpPr>
          <p:cNvPr id="75" name="Shape 75"/>
          <p:cNvSpPr/>
          <p:nvPr/>
        </p:nvSpPr>
        <p:spPr>
          <a:xfrm>
            <a:off x="6721046" y="7855088"/>
            <a:ext cx="5488293" cy="102945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lgn="l">
              <a:spcBef>
                <a:spcPts val="4200"/>
              </a:spcBef>
              <a:defRPr sz="1800">
                <a:solidFill>
                  <a:srgbClr val="000000"/>
                </a:solidFill>
              </a:defRPr>
            </a:pPr>
            <a:r>
              <a:rPr sz="1400">
                <a:solidFill>
                  <a:srgbClr val="FFFFFF"/>
                </a:solidFill>
              </a:rPr>
              <a:t>FIG. 5 - Histogram of the central X(^12C) mass fraction for 1,000 3 M</a:t>
            </a:r>
            <a:r>
              <a:rPr sz="1400" baseline="-10714">
                <a:solidFill>
                  <a:srgbClr val="FFFFFF"/>
                </a:solidFill>
              </a:rPr>
              <a:t>⊙</a:t>
            </a:r>
            <a:r>
              <a:rPr sz="1400">
                <a:solidFill>
                  <a:srgbClr val="FFFFFF"/>
                </a:solidFill>
              </a:rPr>
              <a:t> Monte Carlo stellar models sampling 26 nuclear reactions.</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sldNum" sz="quarter" idx="4294967295"/>
          </p:nvPr>
        </p:nvSpPr>
        <p:spPr>
          <a:xfrm>
            <a:off x="12593992" y="9242900"/>
            <a:ext cx="292609" cy="736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defRPr>
                <a:solidFill>
                  <a:srgbClr val="000000"/>
                </a:solidFill>
              </a:defRPr>
            </a:pPr>
            <a:fld id="{86CB4B4D-7CA3-9044-876B-883B54F8677D}" type="slidenum">
              <a:rPr>
                <a:solidFill>
                  <a:srgbClr val="FFFFFF"/>
                </a:solidFill>
              </a:rPr>
              <a:t>7</a:t>
            </a:fld>
            <a:endParaRPr>
              <a:solidFill>
                <a:srgbClr val="FFFFFF"/>
              </a:solidFill>
            </a:endParaRPr>
          </a:p>
        </p:txBody>
      </p:sp>
      <p:sp>
        <p:nvSpPr>
          <p:cNvPr id="78" name="Shape 78"/>
          <p:cNvSpPr>
            <a:spLocks noGrp="1"/>
          </p:cNvSpPr>
          <p:nvPr>
            <p:ph type="body" idx="1"/>
          </p:nvPr>
        </p:nvSpPr>
        <p:spPr>
          <a:xfrm>
            <a:off x="530783" y="2728839"/>
            <a:ext cx="4206724" cy="5771197"/>
          </a:xfrm>
          <a:prstGeom prst="rect">
            <a:avLst/>
          </a:prstGeom>
        </p:spPr>
        <p:txBody>
          <a:bodyPr/>
          <a:lstStyle/>
          <a:p>
            <a:pPr marL="354329" lvl="0" indent="-354329" defTabSz="525779">
              <a:spcBef>
                <a:spcPts val="2800"/>
              </a:spcBef>
              <a:defRPr sz="1800">
                <a:solidFill>
                  <a:srgbClr val="000000"/>
                </a:solidFill>
              </a:defRPr>
            </a:pPr>
            <a:r>
              <a:rPr sz="2340">
                <a:solidFill>
                  <a:srgbClr val="FFFFFF"/>
                </a:solidFill>
              </a:rPr>
              <a:t>We perform a Spearman’s Rank-Order Correlation to identify the most influential reactions. </a:t>
            </a:r>
          </a:p>
          <a:p>
            <a:pPr marL="354329" lvl="0" indent="-354329" defTabSz="525779">
              <a:spcBef>
                <a:spcPts val="2800"/>
              </a:spcBef>
              <a:defRPr sz="1800">
                <a:solidFill>
                  <a:srgbClr val="000000"/>
                </a:solidFill>
              </a:defRPr>
            </a:pPr>
            <a:r>
              <a:rPr sz="2340">
                <a:solidFill>
                  <a:srgbClr val="FFFFFF"/>
                </a:solidFill>
              </a:rPr>
              <a:t>We find that most influential reactions are the </a:t>
            </a:r>
            <a:r>
              <a:rPr sz="809" baseline="61728">
                <a:solidFill>
                  <a:srgbClr val="FFFFFF"/>
                </a:solidFill>
              </a:rPr>
              <a:t>12</a:t>
            </a:r>
            <a:r>
              <a:rPr sz="2340">
                <a:solidFill>
                  <a:srgbClr val="FFFFFF"/>
                </a:solidFill>
              </a:rPr>
              <a:t>C(α, γ)</a:t>
            </a:r>
            <a:r>
              <a:rPr sz="809" baseline="61728">
                <a:solidFill>
                  <a:srgbClr val="FFFFFF"/>
                </a:solidFill>
              </a:rPr>
              <a:t>16</a:t>
            </a:r>
            <a:r>
              <a:rPr sz="2340">
                <a:solidFill>
                  <a:srgbClr val="FFFFFF"/>
                </a:solidFill>
              </a:rPr>
              <a:t>O, triple-α, and </a:t>
            </a:r>
            <a:r>
              <a:rPr sz="809" baseline="61728">
                <a:solidFill>
                  <a:srgbClr val="FFFFFF"/>
                </a:solidFill>
              </a:rPr>
              <a:t>14</a:t>
            </a:r>
            <a:r>
              <a:rPr sz="2340">
                <a:solidFill>
                  <a:srgbClr val="FFFFFF"/>
                </a:solidFill>
              </a:rPr>
              <a:t>N(p, γ)</a:t>
            </a:r>
            <a:r>
              <a:rPr sz="809" baseline="61728">
                <a:solidFill>
                  <a:srgbClr val="FFFFFF"/>
                </a:solidFill>
              </a:rPr>
              <a:t>15</a:t>
            </a:r>
            <a:r>
              <a:rPr sz="2340">
                <a:solidFill>
                  <a:srgbClr val="FFFFFF"/>
                </a:solidFill>
              </a:rPr>
              <a:t>O reactions.</a:t>
            </a:r>
          </a:p>
          <a:p>
            <a:pPr marL="354329" lvl="0" indent="-354329" defTabSz="525779">
              <a:spcBef>
                <a:spcPts val="2800"/>
              </a:spcBef>
              <a:defRPr sz="1800">
                <a:solidFill>
                  <a:srgbClr val="000000"/>
                </a:solidFill>
              </a:defRPr>
            </a:pPr>
            <a:r>
              <a:rPr sz="2340">
                <a:solidFill>
                  <a:srgbClr val="FFFFFF"/>
                </a:solidFill>
              </a:rPr>
              <a:t>What is the impact of the uncertainties in the nuclear reaction rates on the</a:t>
            </a:r>
            <a:r>
              <a:rPr sz="2340">
                <a:solidFill>
                  <a:srgbClr val="55D7FF"/>
                </a:solidFill>
              </a:rPr>
              <a:t> Initial- Final Mass Relation (IFMR)?</a:t>
            </a:r>
            <a:r>
              <a:rPr sz="2340">
                <a:solidFill>
                  <a:srgbClr val="518C15"/>
                </a:solidFill>
              </a:rPr>
              <a:t> </a:t>
            </a:r>
          </a:p>
        </p:txBody>
      </p:sp>
      <p:pic>
        <p:nvPicPr>
          <p:cNvPr id="79" name="all_rhos_grid_1.pdf"/>
          <p:cNvPicPr/>
          <p:nvPr/>
        </p:nvPicPr>
        <p:blipFill>
          <a:blip r:embed="rId2">
            <a:extLst/>
          </a:blip>
          <a:srcRect t="7610" r="7898"/>
          <a:stretch>
            <a:fillRect/>
          </a:stretch>
        </p:blipFill>
        <p:spPr>
          <a:xfrm>
            <a:off x="5121827" y="2805554"/>
            <a:ext cx="7466944" cy="5617734"/>
          </a:xfrm>
          <a:prstGeom prst="rect">
            <a:avLst/>
          </a:prstGeom>
          <a:ln w="12700">
            <a:miter lim="400000"/>
          </a:ln>
        </p:spPr>
      </p:pic>
      <p:sp>
        <p:nvSpPr>
          <p:cNvPr id="80" name="Shape 80"/>
          <p:cNvSpPr/>
          <p:nvPr/>
        </p:nvSpPr>
        <p:spPr>
          <a:xfrm>
            <a:off x="5287041" y="8466865"/>
            <a:ext cx="7136378" cy="102945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lgn="l" defTabSz="457200">
              <a:lnSpc>
                <a:spcPts val="2900"/>
              </a:lnSpc>
              <a:spcBef>
                <a:spcPts val="1200"/>
              </a:spcBef>
              <a:defRPr sz="1800">
                <a:solidFill>
                  <a:srgbClr val="000000"/>
                </a:solidFill>
              </a:defRPr>
            </a:pPr>
            <a:r>
              <a:rPr sz="1400">
                <a:solidFill>
                  <a:srgbClr val="FFFFFF"/>
                </a:solidFill>
              </a:rPr>
              <a:t>FIG. 7 - Spearman rank correlation coefficients for the 26 independently sampled nuclear reaction rates for 1,000 Monte Carlo stellar models with a ZAMS mass of 3 M</a:t>
            </a:r>
            <a:r>
              <a:rPr sz="1400" baseline="-10714">
                <a:solidFill>
                  <a:srgbClr val="FFFFFF"/>
                </a:solidFill>
              </a:rPr>
              <a:t>⊙</a:t>
            </a:r>
            <a:r>
              <a:rPr sz="1400">
                <a:solidFill>
                  <a:srgbClr val="FFFFFF"/>
                </a:solidFill>
              </a:rPr>
              <a:t>. </a:t>
            </a:r>
          </a:p>
        </p:txBody>
      </p:sp>
      <p:sp>
        <p:nvSpPr>
          <p:cNvPr id="81" name="Shape 81"/>
          <p:cNvSpPr>
            <a:spLocks noGrp="1"/>
          </p:cNvSpPr>
          <p:nvPr>
            <p:ph type="title"/>
          </p:nvPr>
        </p:nvSpPr>
        <p:spPr>
          <a:xfrm>
            <a:off x="660400" y="609600"/>
            <a:ext cx="11684000" cy="1854200"/>
          </a:xfrm>
          <a:prstGeom prst="rect">
            <a:avLst/>
          </a:prstGeom>
        </p:spPr>
        <p:txBody>
          <a:bodyPr/>
          <a:lstStyle/>
          <a:p>
            <a:pPr lvl="0">
              <a:defRPr sz="1800" cap="none" spc="0">
                <a:solidFill>
                  <a:srgbClr val="000000"/>
                </a:solidFill>
              </a:defRPr>
            </a:pPr>
            <a:r>
              <a:rPr sz="4500" cap="all" spc="720">
                <a:solidFill>
                  <a:srgbClr val="FFFFFF"/>
                </a:solidFill>
              </a:rPr>
              <a:t>Results - Monte Carlo stellar models</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sldNum" sz="quarter" idx="4294967295"/>
          </p:nvPr>
        </p:nvSpPr>
        <p:spPr>
          <a:xfrm>
            <a:off x="12593992" y="9242900"/>
            <a:ext cx="292609" cy="736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defRPr>
                <a:solidFill>
                  <a:srgbClr val="000000"/>
                </a:solidFill>
              </a:defRPr>
            </a:pPr>
            <a:fld id="{86CB4B4D-7CA3-9044-876B-883B54F8677D}" type="slidenum">
              <a:rPr>
                <a:solidFill>
                  <a:srgbClr val="FFFFFF"/>
                </a:solidFill>
              </a:rPr>
              <a:t>8</a:t>
            </a:fld>
            <a:endParaRPr>
              <a:solidFill>
                <a:srgbClr val="FFFFFF"/>
              </a:solidFill>
            </a:endParaRPr>
          </a:p>
        </p:txBody>
      </p:sp>
      <p:sp>
        <p:nvSpPr>
          <p:cNvPr id="84" name="Shape 84"/>
          <p:cNvSpPr/>
          <p:nvPr/>
        </p:nvSpPr>
        <p:spPr>
          <a:xfrm>
            <a:off x="817868" y="3128891"/>
            <a:ext cx="4619531" cy="54516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93699" lvl="0" indent="-393699" algn="l">
              <a:spcBef>
                <a:spcPts val="3200"/>
              </a:spcBef>
              <a:buClr>
                <a:srgbClr val="646464"/>
              </a:buClr>
              <a:buSzPct val="90000"/>
              <a:buChar char="•"/>
              <a:defRPr sz="1800">
                <a:solidFill>
                  <a:srgbClr val="000000"/>
                </a:solidFill>
              </a:defRPr>
            </a:pPr>
            <a:r>
              <a:rPr sz="2300">
                <a:solidFill>
                  <a:srgbClr val="FFFFFF"/>
                </a:solidFill>
              </a:rPr>
              <a:t>We use the STARLIB low, med, and high rates for 1 - 6 M</a:t>
            </a:r>
            <a:r>
              <a:rPr sz="2300" baseline="-6521">
                <a:solidFill>
                  <a:srgbClr val="FFFFFF"/>
                </a:solidFill>
              </a:rPr>
              <a:t>⊙</a:t>
            </a:r>
            <a:r>
              <a:rPr sz="2300">
                <a:solidFill>
                  <a:srgbClr val="FFFFFF"/>
                </a:solidFill>
              </a:rPr>
              <a:t> in steps of 0.1 M</a:t>
            </a:r>
            <a:r>
              <a:rPr sz="2300" baseline="-6521">
                <a:solidFill>
                  <a:srgbClr val="FFFFFF"/>
                </a:solidFill>
              </a:rPr>
              <a:t>⊙ and evolve from pre-MS to final WD</a:t>
            </a:r>
            <a:r>
              <a:rPr sz="2300">
                <a:solidFill>
                  <a:srgbClr val="FFFFFF"/>
                </a:solidFill>
              </a:rPr>
              <a:t>.</a:t>
            </a:r>
          </a:p>
          <a:p>
            <a:pPr marL="393699" lvl="0" indent="-393699" algn="l">
              <a:spcBef>
                <a:spcPts val="3200"/>
              </a:spcBef>
              <a:buClr>
                <a:srgbClr val="646464"/>
              </a:buClr>
              <a:buSzPct val="90000"/>
              <a:buChar char="•"/>
              <a:defRPr sz="1800">
                <a:solidFill>
                  <a:srgbClr val="000000"/>
                </a:solidFill>
              </a:defRPr>
            </a:pPr>
            <a:r>
              <a:rPr sz="2300">
                <a:solidFill>
                  <a:srgbClr val="FFFFFF"/>
                </a:solidFill>
              </a:rPr>
              <a:t>The final WD masses using each set of reactions </a:t>
            </a:r>
            <a:r>
              <a:rPr sz="2300">
                <a:solidFill>
                  <a:srgbClr val="02FA0A"/>
                </a:solidFill>
              </a:rPr>
              <a:t>agree to within ≈ ± 0.003 M</a:t>
            </a:r>
            <a:r>
              <a:rPr sz="2300" baseline="-6521">
                <a:solidFill>
                  <a:srgbClr val="02FA0A"/>
                </a:solidFill>
              </a:rPr>
              <a:t>⊙.</a:t>
            </a:r>
            <a:r>
              <a:rPr sz="2300" baseline="-6521">
                <a:solidFill>
                  <a:srgbClr val="FFFFFF"/>
                </a:solidFill>
              </a:rPr>
              <a:t> </a:t>
            </a:r>
          </a:p>
          <a:p>
            <a:pPr marL="393699" lvl="0" indent="-393699" algn="l">
              <a:spcBef>
                <a:spcPts val="3200"/>
              </a:spcBef>
              <a:buClr>
                <a:srgbClr val="646464"/>
              </a:buClr>
              <a:buSzPct val="90000"/>
              <a:buChar char="•"/>
              <a:defRPr sz="1800">
                <a:solidFill>
                  <a:srgbClr val="000000"/>
                </a:solidFill>
              </a:defRPr>
            </a:pPr>
            <a:r>
              <a:rPr sz="2300" baseline="-6521">
                <a:solidFill>
                  <a:srgbClr val="FFFFFF"/>
                </a:solidFill>
              </a:rPr>
              <a:t>Mean trend is found to lie below the data. Differences attributed to choices in convective overshoot efficiency.</a:t>
            </a:r>
          </a:p>
        </p:txBody>
      </p:sp>
      <p:sp>
        <p:nvSpPr>
          <p:cNvPr id="85" name="Shape 85"/>
          <p:cNvSpPr/>
          <p:nvPr/>
        </p:nvSpPr>
        <p:spPr>
          <a:xfrm>
            <a:off x="5736803" y="8678856"/>
            <a:ext cx="6848568" cy="102945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gn="l" defTabSz="457200">
              <a:lnSpc>
                <a:spcPts val="2900"/>
              </a:lnSpc>
              <a:spcBef>
                <a:spcPts val="1200"/>
              </a:spcBef>
              <a:defRPr sz="1400"/>
            </a:lvl1pPr>
          </a:lstStyle>
          <a:p>
            <a:pPr lvl="0">
              <a:defRPr sz="1800">
                <a:solidFill>
                  <a:srgbClr val="000000"/>
                </a:solidFill>
              </a:defRPr>
            </a:pPr>
            <a:r>
              <a:rPr sz="1400">
                <a:solidFill>
                  <a:srgbClr val="FFFFFF"/>
                </a:solidFill>
              </a:rPr>
              <a:t>FIG. 11 - IFMR of 153 stellar models evolved from the pre-MS to the final WD stage.</a:t>
            </a:r>
          </a:p>
        </p:txBody>
      </p:sp>
      <p:pic>
        <p:nvPicPr>
          <p:cNvPr id="86" name="imfm_v5.pdf"/>
          <p:cNvPicPr/>
          <p:nvPr/>
        </p:nvPicPr>
        <p:blipFill>
          <a:blip r:embed="rId2">
            <a:extLst/>
          </a:blip>
          <a:srcRect t="1322" b="5195"/>
          <a:stretch>
            <a:fillRect/>
          </a:stretch>
        </p:blipFill>
        <p:spPr>
          <a:xfrm>
            <a:off x="5830313" y="2741017"/>
            <a:ext cx="6661704" cy="6227502"/>
          </a:xfrm>
          <a:prstGeom prst="rect">
            <a:avLst/>
          </a:prstGeom>
          <a:ln w="12700">
            <a:miter lim="400000"/>
          </a:ln>
        </p:spPr>
      </p:pic>
      <p:sp>
        <p:nvSpPr>
          <p:cNvPr id="87" name="Shape 87"/>
          <p:cNvSpPr>
            <a:spLocks noGrp="1"/>
          </p:cNvSpPr>
          <p:nvPr>
            <p:ph type="title"/>
          </p:nvPr>
        </p:nvSpPr>
        <p:spPr>
          <a:xfrm>
            <a:off x="660400" y="609600"/>
            <a:ext cx="11684000" cy="1854200"/>
          </a:xfrm>
          <a:prstGeom prst="rect">
            <a:avLst/>
          </a:prstGeom>
        </p:spPr>
        <p:txBody>
          <a:bodyPr/>
          <a:lstStyle/>
          <a:p>
            <a:pPr lvl="0">
              <a:defRPr sz="1800" cap="none" spc="0">
                <a:solidFill>
                  <a:srgbClr val="000000"/>
                </a:solidFill>
              </a:defRPr>
            </a:pPr>
            <a:r>
              <a:rPr sz="4500" cap="all" spc="720">
                <a:solidFill>
                  <a:srgbClr val="FFFFFF"/>
                </a:solidFill>
              </a:rPr>
              <a:t>Results - Monte Carlo stellar models</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xfrm>
            <a:off x="660400" y="609600"/>
            <a:ext cx="11684000" cy="1854200"/>
          </a:xfrm>
          <a:prstGeom prst="rect">
            <a:avLst/>
          </a:prstGeom>
        </p:spPr>
        <p:txBody>
          <a:bodyPr/>
          <a:lstStyle/>
          <a:p>
            <a:pPr lvl="0">
              <a:defRPr sz="1800" cap="none" spc="0">
                <a:solidFill>
                  <a:srgbClr val="000000"/>
                </a:solidFill>
              </a:defRPr>
            </a:pPr>
            <a:r>
              <a:rPr sz="4500" cap="all" spc="720">
                <a:solidFill>
                  <a:srgbClr val="FFFFFF"/>
                </a:solidFill>
              </a:rPr>
              <a:t>Conclusions</a:t>
            </a:r>
          </a:p>
        </p:txBody>
      </p:sp>
      <p:sp>
        <p:nvSpPr>
          <p:cNvPr id="90" name="Shape 90"/>
          <p:cNvSpPr>
            <a:spLocks noGrp="1"/>
          </p:cNvSpPr>
          <p:nvPr>
            <p:ph type="sldNum" sz="quarter" idx="4294967295"/>
          </p:nvPr>
        </p:nvSpPr>
        <p:spPr>
          <a:xfrm>
            <a:off x="12593992" y="9242900"/>
            <a:ext cx="292609" cy="736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defRPr>
                <a:solidFill>
                  <a:srgbClr val="000000"/>
                </a:solidFill>
              </a:defRPr>
            </a:pPr>
            <a:fld id="{86CB4B4D-7CA3-9044-876B-883B54F8677D}" type="slidenum">
              <a:rPr>
                <a:solidFill>
                  <a:srgbClr val="FFFFFF"/>
                </a:solidFill>
              </a:rPr>
              <a:t>9</a:t>
            </a:fld>
            <a:endParaRPr>
              <a:solidFill>
                <a:srgbClr val="FFFFFF"/>
              </a:solidFill>
            </a:endParaRPr>
          </a:p>
        </p:txBody>
      </p:sp>
      <p:sp>
        <p:nvSpPr>
          <p:cNvPr id="91" name="Shape 91"/>
          <p:cNvSpPr/>
          <p:nvPr/>
        </p:nvSpPr>
        <p:spPr>
          <a:xfrm>
            <a:off x="922371" y="2662739"/>
            <a:ext cx="11160057" cy="63585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14866" lvl="0" indent="-414866" algn="l">
              <a:buSzPct val="100000"/>
              <a:buAutoNum type="arabicPeriod"/>
              <a:defRPr sz="1800">
                <a:solidFill>
                  <a:srgbClr val="000000"/>
                </a:solidFill>
              </a:defRPr>
            </a:pPr>
            <a:r>
              <a:rPr sz="2600">
                <a:solidFill>
                  <a:srgbClr val="FFFFFF"/>
                </a:solidFill>
              </a:rPr>
              <a:t>The uncertainties in the </a:t>
            </a:r>
            <a:r>
              <a:rPr sz="2600" baseline="19230">
                <a:solidFill>
                  <a:srgbClr val="FFFFFF"/>
                </a:solidFill>
              </a:rPr>
              <a:t>12</a:t>
            </a:r>
            <a:r>
              <a:rPr sz="2600">
                <a:solidFill>
                  <a:srgbClr val="FFFFFF"/>
                </a:solidFill>
              </a:rPr>
              <a:t>C(α, γ)</a:t>
            </a:r>
            <a:r>
              <a:rPr sz="2600" baseline="19230">
                <a:solidFill>
                  <a:srgbClr val="FFFFFF"/>
                </a:solidFill>
              </a:rPr>
              <a:t>16</a:t>
            </a:r>
            <a:r>
              <a:rPr sz="2600">
                <a:solidFill>
                  <a:srgbClr val="FFFFFF"/>
                </a:solidFill>
              </a:rPr>
              <a:t>O, triple-α, and </a:t>
            </a:r>
            <a:r>
              <a:rPr sz="2600" baseline="19230">
                <a:solidFill>
                  <a:srgbClr val="FFFFFF"/>
                </a:solidFill>
              </a:rPr>
              <a:t>14</a:t>
            </a:r>
            <a:r>
              <a:rPr sz="2600">
                <a:solidFill>
                  <a:srgbClr val="FFFFFF"/>
                </a:solidFill>
              </a:rPr>
              <a:t>N(p, γ)</a:t>
            </a:r>
            <a:r>
              <a:rPr sz="2600" baseline="19230">
                <a:solidFill>
                  <a:srgbClr val="FFFFFF"/>
                </a:solidFill>
              </a:rPr>
              <a:t>15</a:t>
            </a:r>
            <a:r>
              <a:rPr sz="2600">
                <a:solidFill>
                  <a:srgbClr val="FFFFFF"/>
                </a:solidFill>
              </a:rPr>
              <a:t>O, and </a:t>
            </a:r>
            <a:r>
              <a:rPr sz="2600" baseline="19230">
                <a:solidFill>
                  <a:srgbClr val="FFFFFF"/>
                </a:solidFill>
              </a:rPr>
              <a:t>15</a:t>
            </a:r>
            <a:r>
              <a:rPr sz="2600">
                <a:solidFill>
                  <a:srgbClr val="FFFFFF"/>
                </a:solidFill>
              </a:rPr>
              <a:t>N(p,γ)</a:t>
            </a:r>
            <a:r>
              <a:rPr sz="2600" baseline="19230">
                <a:solidFill>
                  <a:srgbClr val="FFFFFF"/>
                </a:solidFill>
              </a:rPr>
              <a:t>16</a:t>
            </a:r>
            <a:r>
              <a:rPr sz="2600">
                <a:solidFill>
                  <a:srgbClr val="FFFFFF"/>
                </a:solidFill>
              </a:rPr>
              <a:t>O reactions dominate the variations.</a:t>
            </a:r>
          </a:p>
          <a:p>
            <a:pPr lvl="0" algn="l">
              <a:defRPr sz="1800">
                <a:solidFill>
                  <a:srgbClr val="000000"/>
                </a:solidFill>
              </a:defRPr>
            </a:pPr>
            <a:endParaRPr sz="2600">
              <a:solidFill>
                <a:srgbClr val="FFFFFF"/>
              </a:solidFill>
            </a:endParaRPr>
          </a:p>
          <a:p>
            <a:pPr marL="414866" lvl="0" indent="-414866" algn="l">
              <a:buSzPct val="100000"/>
              <a:buAutoNum type="arabicPeriod" startAt="2"/>
              <a:defRPr sz="1800">
                <a:solidFill>
                  <a:srgbClr val="000000"/>
                </a:solidFill>
              </a:defRPr>
            </a:pPr>
            <a:r>
              <a:rPr sz="2600">
                <a:solidFill>
                  <a:srgbClr val="FFFFFF"/>
                </a:solidFill>
              </a:rPr>
              <a:t>The largest variations are found for the central </a:t>
            </a:r>
            <a:r>
              <a:rPr sz="2600" baseline="19230">
                <a:solidFill>
                  <a:srgbClr val="FFFFFF"/>
                </a:solidFill>
              </a:rPr>
              <a:t>12</a:t>
            </a:r>
            <a:r>
              <a:rPr sz="2600">
                <a:solidFill>
                  <a:srgbClr val="FFFFFF"/>
                </a:solidFill>
              </a:rPr>
              <a:t>C and central </a:t>
            </a:r>
            <a:r>
              <a:rPr sz="2600" baseline="19230">
                <a:solidFill>
                  <a:srgbClr val="FFFFFF"/>
                </a:solidFill>
              </a:rPr>
              <a:t>16</a:t>
            </a:r>
            <a:r>
              <a:rPr sz="2600">
                <a:solidFill>
                  <a:srgbClr val="FFFFFF"/>
                </a:solidFill>
              </a:rPr>
              <a:t>O mass fractions. </a:t>
            </a:r>
          </a:p>
          <a:p>
            <a:pPr lvl="0" algn="l">
              <a:defRPr sz="1800">
                <a:solidFill>
                  <a:srgbClr val="000000"/>
                </a:solidFill>
              </a:defRPr>
            </a:pPr>
            <a:endParaRPr sz="2600">
              <a:solidFill>
                <a:srgbClr val="FFFFFF"/>
              </a:solidFill>
            </a:endParaRPr>
          </a:p>
          <a:p>
            <a:pPr marL="414866" lvl="0" indent="-414866" algn="l">
              <a:buSzPct val="100000"/>
              <a:buAutoNum type="arabicPeriod" startAt="3"/>
              <a:defRPr sz="1800">
                <a:solidFill>
                  <a:srgbClr val="000000"/>
                </a:solidFill>
              </a:defRPr>
            </a:pPr>
            <a:r>
              <a:rPr sz="2600">
                <a:solidFill>
                  <a:srgbClr val="FFFFFF"/>
                </a:solidFill>
              </a:rPr>
              <a:t>The IFMR is </a:t>
            </a:r>
            <a:r>
              <a:rPr sz="2600">
                <a:solidFill>
                  <a:srgbClr val="0BED94"/>
                </a:solidFill>
              </a:rPr>
              <a:t>well constrained to  ≈ ± 0.003 M</a:t>
            </a:r>
            <a:r>
              <a:rPr sz="2600" baseline="-5769">
                <a:solidFill>
                  <a:srgbClr val="0BED94"/>
                </a:solidFill>
              </a:rPr>
              <a:t>⊙</a:t>
            </a:r>
            <a:r>
              <a:rPr sz="2600" baseline="-5769">
                <a:solidFill>
                  <a:srgbClr val="02FA0A"/>
                </a:solidFill>
              </a:rPr>
              <a:t> </a:t>
            </a:r>
            <a:r>
              <a:rPr sz="2600" baseline="-5769">
                <a:solidFill>
                  <a:srgbClr val="FFFFFF"/>
                </a:solidFill>
              </a:rPr>
              <a:t>within the experimental uncertainties associated with 26 key H and He burning reactions.</a:t>
            </a:r>
          </a:p>
          <a:p>
            <a:pPr lvl="0" algn="l">
              <a:defRPr sz="1800">
                <a:solidFill>
                  <a:srgbClr val="000000"/>
                </a:solidFill>
              </a:defRPr>
            </a:pPr>
            <a:endParaRPr sz="2600" baseline="-5769">
              <a:solidFill>
                <a:srgbClr val="FFFFFF"/>
              </a:solidFill>
            </a:endParaRPr>
          </a:p>
          <a:p>
            <a:pPr marL="414866" lvl="0" indent="-414866" algn="l">
              <a:buSzPct val="100000"/>
              <a:buAutoNum type="arabicPeriod" startAt="4"/>
              <a:defRPr sz="1800">
                <a:solidFill>
                  <a:srgbClr val="000000"/>
                </a:solidFill>
              </a:defRPr>
            </a:pPr>
            <a:r>
              <a:rPr sz="2600" baseline="-5769">
                <a:solidFill>
                  <a:srgbClr val="FFFFFF"/>
                </a:solidFill>
              </a:rPr>
              <a:t>Discrepancies in the mean trend of the IFMR reported here suggests a further assessment of the efficiency of convective overshoot.</a:t>
            </a:r>
            <a:endParaRPr sz="2600">
              <a:solidFill>
                <a:srgbClr val="FFFFFF"/>
              </a:solidFill>
            </a:endParaRPr>
          </a:p>
          <a:p>
            <a:pPr lvl="0" algn="l">
              <a:defRPr sz="1800">
                <a:solidFill>
                  <a:srgbClr val="000000"/>
                </a:solidFill>
              </a:defRPr>
            </a:pPr>
            <a:endParaRPr sz="2600">
              <a:solidFill>
                <a:srgbClr val="FFFFFF"/>
              </a:solidFill>
            </a:endParaRPr>
          </a:p>
        </p:txBody>
      </p:sp>
    </p:spTree>
  </p:cSld>
  <p:clrMapOvr>
    <a:masterClrMapping/>
  </p:clrMapOvr>
  <p:transition xmlns:p14="http://schemas.microsoft.com/office/powerpoint/2010/main" spd="med"/>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912</Words>
  <Application>Microsoft Macintosh PowerPoint</Application>
  <PresentationFormat>Custom</PresentationFormat>
  <Paragraphs>64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New_Template1</vt:lpstr>
      <vt:lpstr>Properties of Carbon-Oxygen White Dwarfs From Monte Carlo Stellar Models</vt:lpstr>
      <vt:lpstr>Introduction</vt:lpstr>
      <vt:lpstr>Methods - Key Reactions</vt:lpstr>
      <vt:lpstr>Methods - our grid</vt:lpstr>
      <vt:lpstr>Results - Baseline Model</vt:lpstr>
      <vt:lpstr>Results - Monte Carlo stellar models</vt:lpstr>
      <vt:lpstr>Results - Monte Carlo stellar models</vt:lpstr>
      <vt:lpstr>Results - Monte Carlo stellar models</vt:lpstr>
      <vt:lpstr>Conclusions</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Carbon-Oxygen White Dwarfs From Monte Carlo Stellar Models</dc:title>
  <cp:lastModifiedBy>Carl Fields</cp:lastModifiedBy>
  <cp:revision>1</cp:revision>
  <dcterms:modified xsi:type="dcterms:W3CDTF">2016-04-06T01:37:44Z</dcterms:modified>
</cp:coreProperties>
</file>